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1"/>
  </p:notesMasterIdLst>
  <p:handoutMasterIdLst>
    <p:handoutMasterId r:id="rId22"/>
  </p:handoutMasterIdLst>
  <p:sldIdLst>
    <p:sldId id="547" r:id="rId2"/>
    <p:sldId id="550" r:id="rId3"/>
    <p:sldId id="746" r:id="rId4"/>
    <p:sldId id="748" r:id="rId5"/>
    <p:sldId id="767" r:id="rId6"/>
    <p:sldId id="768" r:id="rId7"/>
    <p:sldId id="770" r:id="rId8"/>
    <p:sldId id="771" r:id="rId9"/>
    <p:sldId id="774" r:id="rId10"/>
    <p:sldId id="772" r:id="rId11"/>
    <p:sldId id="773" r:id="rId12"/>
    <p:sldId id="776" r:id="rId13"/>
    <p:sldId id="777" r:id="rId14"/>
    <p:sldId id="775" r:id="rId15"/>
    <p:sldId id="562" r:id="rId16"/>
    <p:sldId id="554" r:id="rId17"/>
    <p:sldId id="745" r:id="rId18"/>
    <p:sldId id="552" r:id="rId19"/>
    <p:sldId id="553" r:id="rId20"/>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A3175D64-74E5-4B6B-A781-BDCFF955517E}">
          <p14:sldIdLst>
            <p14:sldId id="547"/>
            <p14:sldId id="550"/>
            <p14:sldId id="746"/>
            <p14:sldId id="748"/>
            <p14:sldId id="767"/>
            <p14:sldId id="768"/>
            <p14:sldId id="770"/>
            <p14:sldId id="771"/>
            <p14:sldId id="774"/>
            <p14:sldId id="772"/>
            <p14:sldId id="773"/>
            <p14:sldId id="776"/>
            <p14:sldId id="777"/>
            <p14:sldId id="775"/>
            <p14:sldId id="562"/>
            <p14:sldId id="554"/>
            <p14:sldId id="745"/>
            <p14:sldId id="552"/>
            <p14:sldId id="55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9900"/>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84" autoAdjust="0"/>
    <p:restoredTop sz="94660"/>
  </p:normalViewPr>
  <p:slideViewPr>
    <p:cSldViewPr>
      <p:cViewPr varScale="1">
        <p:scale>
          <a:sx n="92" d="100"/>
          <a:sy n="92" d="100"/>
        </p:scale>
        <p:origin x="-75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954"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2020-07-23</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7/23/2020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012160" y="5576753"/>
            <a:ext cx="2952328" cy="972574"/>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2020 </a:t>
            </a:r>
            <a:r>
              <a:rPr lang="en-CA" sz="850" dirty="0">
                <a:solidFill>
                  <a:srgbClr val="FFFFFF"/>
                </a:solidFill>
                <a:latin typeface="Georgia" panose="02040502050405020303" pitchFamily="18" charset="0"/>
                <a:ea typeface="ＭＳ Ｐゴシック" charset="-128"/>
              </a:rPr>
              <a:t>by </a:t>
            </a:r>
            <a:r>
              <a:rPr lang="en-CA" sz="850" dirty="0" smtClean="0">
                <a:solidFill>
                  <a:srgbClr val="FFFFFF"/>
                </a:solidFill>
                <a:latin typeface="Georgia" panose="02040502050405020303" pitchFamily="18" charset="0"/>
                <a:ea typeface="ＭＳ Ｐゴシック" charset="-128"/>
              </a:rPr>
              <a:t>the above.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1520" y="5347583"/>
            <a:ext cx="1151257" cy="458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Writing comments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8.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3728" y="3111103"/>
            <a:ext cx="6840760" cy="1470025"/>
          </a:xfrm>
        </p:spPr>
        <p:txBody>
          <a:bodyPr>
            <a:normAutofit fontScale="90000"/>
          </a:bodyPr>
          <a:lstStyle/>
          <a:p>
            <a:r>
              <a:rPr lang="en-CA" dirty="0" smtClean="0"/>
              <a:t>Writing comments</a:t>
            </a:r>
            <a:endParaRPr lang="en-CA" sz="28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14691"/>
    </mc:Choice>
    <mc:Fallback xmlns="">
      <p:transition spd="slow" advTm="14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Comments in the definition</a:t>
            </a:r>
            <a:endParaRPr lang="en-CA" dirty="0"/>
          </a:p>
        </p:txBody>
      </p:sp>
      <p:sp>
        <p:nvSpPr>
          <p:cNvPr id="3" name="Content Placeholder 2"/>
          <p:cNvSpPr>
            <a:spLocks noGrp="1"/>
          </p:cNvSpPr>
          <p:nvPr>
            <p:ph idx="1"/>
          </p:nvPr>
        </p:nvSpPr>
        <p:spPr/>
        <p:txBody>
          <a:bodyPr/>
          <a:lstStyle/>
          <a:p>
            <a:r>
              <a:rPr lang="en-CA" dirty="0" smtClean="0"/>
              <a:t>Algorithmic and explanatory comments appear in the definition</a:t>
            </a:r>
          </a:p>
          <a:p>
            <a:pPr marL="1257300" lvl="3" indent="0">
              <a:buNone/>
            </a:pPr>
            <a:r>
              <a:rPr lang="en-US" sz="1350" dirty="0" err="1" smtClean="0">
                <a:latin typeface="Consolas" panose="020B0609020204030204" pitchFamily="49" charset="0"/>
                <a:cs typeface="Consolas" panose="020B0609020204030204" pitchFamily="49" charset="0"/>
              </a:rPr>
              <a:t>int</a:t>
            </a:r>
            <a:r>
              <a:rPr lang="en-US" sz="1350" dirty="0" smtClean="0">
                <a:latin typeface="Consolas" panose="020B0609020204030204" pitchFamily="49" charset="0"/>
                <a:cs typeface="Consolas" panose="020B0609020204030204" pitchFamily="49" charset="0"/>
              </a:rPr>
              <a:t> </a:t>
            </a:r>
            <a:r>
              <a:rPr lang="en-US" sz="1350" dirty="0" err="1" smtClean="0">
                <a:latin typeface="Consolas" panose="020B0609020204030204" pitchFamily="49" charset="0"/>
                <a:cs typeface="Consolas" panose="020B0609020204030204" pitchFamily="49" charset="0"/>
              </a:rPr>
              <a:t>gcd</a:t>
            </a:r>
            <a:r>
              <a:rPr lang="en-US" sz="1350" dirty="0" smtClean="0">
                <a:latin typeface="Consolas" panose="020B0609020204030204" pitchFamily="49" charset="0"/>
                <a:cs typeface="Consolas" panose="020B0609020204030204" pitchFamily="49" charset="0"/>
              </a:rPr>
              <a:t>( </a:t>
            </a:r>
            <a:r>
              <a:rPr lang="en-US" sz="1350" dirty="0" err="1" smtClean="0">
                <a:latin typeface="Consolas" panose="020B0609020204030204" pitchFamily="49" charset="0"/>
                <a:cs typeface="Consolas" panose="020B0609020204030204" pitchFamily="49" charset="0"/>
              </a:rPr>
              <a:t>int</a:t>
            </a:r>
            <a:r>
              <a:rPr lang="en-US" sz="1350" dirty="0" smtClean="0">
                <a:latin typeface="Consolas" panose="020B0609020204030204" pitchFamily="49" charset="0"/>
                <a:cs typeface="Consolas" panose="020B0609020204030204" pitchFamily="49" charset="0"/>
              </a:rPr>
              <a:t> m, </a:t>
            </a:r>
            <a:r>
              <a:rPr lang="en-US" sz="1350" dirty="0" err="1" smtClean="0">
                <a:latin typeface="Consolas" panose="020B0609020204030204" pitchFamily="49" charset="0"/>
                <a:cs typeface="Consolas" panose="020B0609020204030204" pitchFamily="49" charset="0"/>
              </a:rPr>
              <a:t>int</a:t>
            </a:r>
            <a:r>
              <a:rPr lang="en-US" sz="1350" dirty="0" smtClean="0">
                <a:latin typeface="Consolas" panose="020B0609020204030204" pitchFamily="49" charset="0"/>
                <a:cs typeface="Consolas" panose="020B0609020204030204" pitchFamily="49" charset="0"/>
              </a:rPr>
              <a:t> n ) {</a:t>
            </a:r>
          </a:p>
          <a:p>
            <a:pPr marL="1257300" lvl="3" indent="0">
              <a:buNone/>
            </a:pPr>
            <a:r>
              <a:rPr lang="en-US" sz="1350" dirty="0">
                <a:solidFill>
                  <a:srgbClr val="0070C0"/>
                </a:solidFill>
                <a:latin typeface="Consolas" panose="020B0609020204030204" pitchFamily="49" charset="0"/>
                <a:cs typeface="Consolas" panose="020B0609020204030204" pitchFamily="49" charset="0"/>
              </a:rPr>
              <a:t> </a:t>
            </a:r>
            <a:r>
              <a:rPr lang="en-US" sz="1350" dirty="0" smtClean="0">
                <a:solidFill>
                  <a:srgbClr val="0070C0"/>
                </a:solidFill>
                <a:latin typeface="Consolas" panose="020B0609020204030204" pitchFamily="49" charset="0"/>
                <a:cs typeface="Consolas" panose="020B0609020204030204" pitchFamily="49" charset="0"/>
              </a:rPr>
              <a:t>   // 1. Ensure the parameters are positive</a:t>
            </a:r>
          </a:p>
          <a:p>
            <a:pPr marL="1257300" lvl="3" indent="0">
              <a:buNone/>
            </a:pPr>
            <a:r>
              <a:rPr lang="en-US" sz="1350" dirty="0">
                <a:latin typeface="Consolas" panose="020B0609020204030204" pitchFamily="49" charset="0"/>
                <a:cs typeface="Consolas" panose="020B0609020204030204" pitchFamily="49" charset="0"/>
              </a:rPr>
              <a:t> </a:t>
            </a:r>
            <a:r>
              <a:rPr lang="en-US" sz="1350" dirty="0" smtClean="0">
                <a:latin typeface="Consolas" panose="020B0609020204030204" pitchFamily="49" charset="0"/>
                <a:cs typeface="Consolas" panose="020B0609020204030204" pitchFamily="49" charset="0"/>
              </a:rPr>
              <a:t>   m = abs( m );</a:t>
            </a:r>
          </a:p>
          <a:p>
            <a:pPr marL="1257300" lvl="3" indent="0">
              <a:buNone/>
            </a:pPr>
            <a:r>
              <a:rPr lang="en-US" sz="1350" dirty="0">
                <a:latin typeface="Consolas" panose="020B0609020204030204" pitchFamily="49" charset="0"/>
                <a:cs typeface="Consolas" panose="020B0609020204030204" pitchFamily="49" charset="0"/>
              </a:rPr>
              <a:t> </a:t>
            </a:r>
            <a:r>
              <a:rPr lang="en-US" sz="1350" dirty="0" smtClean="0">
                <a:latin typeface="Consolas" panose="020B0609020204030204" pitchFamily="49" charset="0"/>
                <a:cs typeface="Consolas" panose="020B0609020204030204" pitchFamily="49" charset="0"/>
              </a:rPr>
              <a:t>   n = abs( n );</a:t>
            </a:r>
          </a:p>
          <a:p>
            <a:pPr marL="1257300" lvl="3" indent="0">
              <a:buNone/>
            </a:pPr>
            <a:endParaRPr lang="en-US" sz="1350" dirty="0">
              <a:latin typeface="Consolas" panose="020B0609020204030204" pitchFamily="49" charset="0"/>
              <a:cs typeface="Consolas" panose="020B0609020204030204" pitchFamily="49" charset="0"/>
            </a:endParaRPr>
          </a:p>
          <a:p>
            <a:pPr marL="1257300" lvl="3" indent="0">
              <a:buNone/>
            </a:pPr>
            <a:r>
              <a:rPr lang="en-US" sz="1350" dirty="0" smtClean="0">
                <a:solidFill>
                  <a:srgbClr val="FF0000"/>
                </a:solidFill>
                <a:latin typeface="Consolas" panose="020B0609020204030204" pitchFamily="49" charset="0"/>
                <a:cs typeface="Consolas" panose="020B0609020204030204" pitchFamily="49" charset="0"/>
              </a:rPr>
              <a:t>    </a:t>
            </a:r>
            <a:r>
              <a:rPr lang="en-US" sz="1350" dirty="0" smtClean="0">
                <a:solidFill>
                  <a:srgbClr val="0070C0"/>
                </a:solidFill>
                <a:latin typeface="Consolas" panose="020B0609020204030204" pitchFamily="49" charset="0"/>
                <a:cs typeface="Consolas" panose="020B0609020204030204" pitchFamily="49" charset="0"/>
              </a:rPr>
              <a:t>// 2. Special case: if m = n, return m</a:t>
            </a:r>
          </a:p>
          <a:p>
            <a:pPr marL="1257300" lvl="3" indent="0">
              <a:buNone/>
            </a:pPr>
            <a:r>
              <a:rPr lang="en-US" sz="1350" dirty="0">
                <a:solidFill>
                  <a:srgbClr val="0070C0"/>
                </a:solidFill>
                <a:latin typeface="Consolas" panose="020B0609020204030204" pitchFamily="49" charset="0"/>
                <a:cs typeface="Consolas" panose="020B0609020204030204" pitchFamily="49" charset="0"/>
              </a:rPr>
              <a:t> </a:t>
            </a:r>
            <a:r>
              <a:rPr lang="en-US" sz="1350" dirty="0" smtClean="0">
                <a:solidFill>
                  <a:srgbClr val="0070C0"/>
                </a:solidFill>
                <a:latin typeface="Consolas" panose="020B0609020204030204" pitchFamily="49" charset="0"/>
                <a:cs typeface="Consolas" panose="020B0609020204030204" pitchFamily="49" charset="0"/>
              </a:rPr>
              <a:t>   //     - this also deals with </a:t>
            </a:r>
            <a:r>
              <a:rPr lang="en-US" sz="1350" dirty="0" err="1" smtClean="0">
                <a:solidFill>
                  <a:srgbClr val="0070C0"/>
                </a:solidFill>
                <a:latin typeface="Consolas" panose="020B0609020204030204" pitchFamily="49" charset="0"/>
                <a:cs typeface="Consolas" panose="020B0609020204030204" pitchFamily="49" charset="0"/>
              </a:rPr>
              <a:t>gcd</a:t>
            </a:r>
            <a:r>
              <a:rPr lang="en-US" sz="1350" dirty="0" smtClean="0">
                <a:solidFill>
                  <a:srgbClr val="0070C0"/>
                </a:solidFill>
                <a:latin typeface="Consolas" panose="020B0609020204030204" pitchFamily="49" charset="0"/>
                <a:cs typeface="Consolas" panose="020B0609020204030204" pitchFamily="49" charset="0"/>
              </a:rPr>
              <a:t>( 0, 0 )</a:t>
            </a:r>
          </a:p>
          <a:p>
            <a:pPr marL="1257300" lvl="3" indent="0">
              <a:buNone/>
            </a:pPr>
            <a:r>
              <a:rPr lang="en-US" sz="1350" dirty="0">
                <a:latin typeface="Consolas" panose="020B0609020204030204" pitchFamily="49" charset="0"/>
                <a:cs typeface="Consolas" panose="020B0609020204030204" pitchFamily="49" charset="0"/>
              </a:rPr>
              <a:t> </a:t>
            </a:r>
            <a:r>
              <a:rPr lang="en-US" sz="1350" dirty="0" smtClean="0">
                <a:latin typeface="Consolas" panose="020B0609020204030204" pitchFamily="49" charset="0"/>
                <a:cs typeface="Consolas" panose="020B0609020204030204" pitchFamily="49" charset="0"/>
              </a:rPr>
              <a:t>   if ( m == n ) {</a:t>
            </a:r>
          </a:p>
          <a:p>
            <a:pPr marL="1257300" lvl="3" indent="0">
              <a:buNone/>
            </a:pPr>
            <a:r>
              <a:rPr lang="en-US" sz="1350" dirty="0">
                <a:latin typeface="Consolas" panose="020B0609020204030204" pitchFamily="49" charset="0"/>
                <a:cs typeface="Consolas" panose="020B0609020204030204" pitchFamily="49" charset="0"/>
              </a:rPr>
              <a:t> </a:t>
            </a:r>
            <a:r>
              <a:rPr lang="en-US" sz="1350" dirty="0" smtClean="0">
                <a:latin typeface="Consolas" panose="020B0609020204030204" pitchFamily="49" charset="0"/>
                <a:cs typeface="Consolas" panose="020B0609020204030204" pitchFamily="49" charset="0"/>
              </a:rPr>
              <a:t>       return m;</a:t>
            </a:r>
          </a:p>
          <a:p>
            <a:pPr marL="1257300" lvl="3" indent="0">
              <a:buNone/>
            </a:pPr>
            <a:r>
              <a:rPr lang="en-US" sz="1350" dirty="0">
                <a:latin typeface="Consolas" panose="020B0609020204030204" pitchFamily="49" charset="0"/>
                <a:cs typeface="Consolas" panose="020B0609020204030204" pitchFamily="49" charset="0"/>
              </a:rPr>
              <a:t> </a:t>
            </a:r>
            <a:r>
              <a:rPr lang="en-US" sz="1350" dirty="0" smtClean="0">
                <a:latin typeface="Consolas" panose="020B0609020204030204" pitchFamily="49" charset="0"/>
                <a:cs typeface="Consolas" panose="020B0609020204030204" pitchFamily="49" charset="0"/>
              </a:rPr>
              <a:t>   }</a:t>
            </a:r>
          </a:p>
          <a:p>
            <a:pPr marL="1257300" lvl="3" indent="0">
              <a:buNone/>
            </a:pPr>
            <a:endParaRPr lang="en-US" sz="1350" dirty="0">
              <a:latin typeface="Consolas" panose="020B0609020204030204" pitchFamily="49" charset="0"/>
              <a:cs typeface="Consolas" panose="020B0609020204030204" pitchFamily="49" charset="0"/>
            </a:endParaRPr>
          </a:p>
          <a:p>
            <a:pPr marL="1257300" lvl="3" indent="0">
              <a:buNone/>
            </a:pPr>
            <a:r>
              <a:rPr lang="en-US" sz="1350" dirty="0" smtClean="0">
                <a:solidFill>
                  <a:srgbClr val="0070C0"/>
                </a:solidFill>
                <a:latin typeface="Consolas" panose="020B0609020204030204" pitchFamily="49" charset="0"/>
                <a:cs typeface="Consolas" panose="020B0609020204030204" pitchFamily="49" charset="0"/>
              </a:rPr>
              <a:t>    // 3. If m &lt; n, swap m and n</a:t>
            </a:r>
          </a:p>
          <a:p>
            <a:pPr marL="1257300" lvl="3" indent="0">
              <a:buNone/>
            </a:pPr>
            <a:r>
              <a:rPr lang="en-US" sz="1350" dirty="0">
                <a:latin typeface="Consolas" panose="020B0609020204030204" pitchFamily="49" charset="0"/>
                <a:cs typeface="Consolas" panose="020B0609020204030204" pitchFamily="49" charset="0"/>
              </a:rPr>
              <a:t> </a:t>
            </a:r>
            <a:r>
              <a:rPr lang="en-US" sz="1350" dirty="0" smtClean="0">
                <a:latin typeface="Consolas" panose="020B0609020204030204" pitchFamily="49" charset="0"/>
                <a:cs typeface="Consolas" panose="020B0609020204030204" pitchFamily="49" charset="0"/>
              </a:rPr>
              <a:t>   if ( m &lt; n ) {</a:t>
            </a:r>
          </a:p>
          <a:p>
            <a:pPr marL="1257300" lvl="3" indent="0">
              <a:buNone/>
            </a:pPr>
            <a:r>
              <a:rPr lang="en-US" sz="1350" dirty="0">
                <a:latin typeface="Consolas" panose="020B0609020204030204" pitchFamily="49" charset="0"/>
                <a:cs typeface="Consolas" panose="020B0609020204030204" pitchFamily="49" charset="0"/>
              </a:rPr>
              <a:t> </a:t>
            </a:r>
            <a:r>
              <a:rPr lang="en-US" sz="1350" dirty="0" smtClean="0">
                <a:latin typeface="Consolas" panose="020B0609020204030204" pitchFamily="49" charset="0"/>
                <a:cs typeface="Consolas" panose="020B0609020204030204" pitchFamily="49" charset="0"/>
              </a:rPr>
              <a:t>       </a:t>
            </a:r>
            <a:r>
              <a:rPr lang="en-US" sz="1350" dirty="0" err="1" smtClean="0">
                <a:latin typeface="Consolas" panose="020B0609020204030204" pitchFamily="49" charset="0"/>
                <a:cs typeface="Consolas" panose="020B0609020204030204" pitchFamily="49" charset="0"/>
              </a:rPr>
              <a:t>int</a:t>
            </a:r>
            <a:r>
              <a:rPr lang="en-US" sz="1350" dirty="0" smtClean="0">
                <a:latin typeface="Consolas" panose="020B0609020204030204" pitchFamily="49" charset="0"/>
                <a:cs typeface="Consolas" panose="020B0609020204030204" pitchFamily="49" charset="0"/>
              </a:rPr>
              <a:t> </a:t>
            </a:r>
            <a:r>
              <a:rPr lang="en-US" sz="1350" dirty="0" err="1" smtClean="0">
                <a:latin typeface="Consolas" panose="020B0609020204030204" pitchFamily="49" charset="0"/>
                <a:cs typeface="Consolas" panose="020B0609020204030204" pitchFamily="49" charset="0"/>
              </a:rPr>
              <a:t>tmp</a:t>
            </a:r>
            <a:r>
              <a:rPr lang="en-US" sz="1350" dirty="0" smtClean="0">
                <a:latin typeface="Consolas" panose="020B0609020204030204" pitchFamily="49" charset="0"/>
                <a:cs typeface="Consolas" panose="020B0609020204030204" pitchFamily="49" charset="0"/>
              </a:rPr>
              <a:t>{ m };</a:t>
            </a:r>
          </a:p>
          <a:p>
            <a:pPr marL="1257300" lvl="3" indent="0">
              <a:buNone/>
            </a:pPr>
            <a:r>
              <a:rPr lang="en-US" sz="1350" dirty="0">
                <a:latin typeface="Consolas" panose="020B0609020204030204" pitchFamily="49" charset="0"/>
                <a:cs typeface="Consolas" panose="020B0609020204030204" pitchFamily="49" charset="0"/>
              </a:rPr>
              <a:t> </a:t>
            </a:r>
            <a:r>
              <a:rPr lang="en-US" sz="1350" dirty="0" smtClean="0">
                <a:latin typeface="Consolas" panose="020B0609020204030204" pitchFamily="49" charset="0"/>
                <a:cs typeface="Consolas" panose="020B0609020204030204" pitchFamily="49" charset="0"/>
              </a:rPr>
              <a:t>       m = n;</a:t>
            </a:r>
          </a:p>
          <a:p>
            <a:pPr marL="1257300" lvl="3" indent="0">
              <a:buNone/>
            </a:pPr>
            <a:r>
              <a:rPr lang="en-US" sz="1350" dirty="0">
                <a:latin typeface="Consolas" panose="020B0609020204030204" pitchFamily="49" charset="0"/>
                <a:cs typeface="Consolas" panose="020B0609020204030204" pitchFamily="49" charset="0"/>
              </a:rPr>
              <a:t> </a:t>
            </a:r>
            <a:r>
              <a:rPr lang="en-US" sz="1350" dirty="0" smtClean="0">
                <a:latin typeface="Consolas" panose="020B0609020204030204" pitchFamily="49" charset="0"/>
                <a:cs typeface="Consolas" panose="020B0609020204030204" pitchFamily="49" charset="0"/>
              </a:rPr>
              <a:t>       n = </a:t>
            </a:r>
            <a:r>
              <a:rPr lang="en-US" sz="1350" dirty="0" err="1" smtClean="0">
                <a:latin typeface="Consolas" panose="020B0609020204030204" pitchFamily="49" charset="0"/>
                <a:cs typeface="Consolas" panose="020B0609020204030204" pitchFamily="49" charset="0"/>
              </a:rPr>
              <a:t>tmp</a:t>
            </a:r>
            <a:r>
              <a:rPr lang="en-US" sz="1350" dirty="0" smtClean="0">
                <a:latin typeface="Consolas" panose="020B0609020204030204" pitchFamily="49" charset="0"/>
                <a:cs typeface="Consolas" panose="020B0609020204030204" pitchFamily="49" charset="0"/>
              </a:rPr>
              <a:t>;</a:t>
            </a:r>
          </a:p>
          <a:p>
            <a:pPr marL="1257300" lvl="3" indent="0">
              <a:buNone/>
            </a:pPr>
            <a:r>
              <a:rPr lang="en-US" sz="1350" dirty="0" smtClean="0">
                <a:latin typeface="Consolas" panose="020B0609020204030204" pitchFamily="49" charset="0"/>
                <a:cs typeface="Consolas" panose="020B0609020204030204" pitchFamily="49" charset="0"/>
              </a:rPr>
              <a:t>    }</a:t>
            </a:r>
            <a:endParaRPr lang="en-CA" sz="1350" dirty="0">
              <a:latin typeface="Consolas" panose="020B0609020204030204" pitchFamily="49" charset="0"/>
              <a:cs typeface="Consolas" panose="020B0609020204030204" pitchFamily="49" charset="0"/>
            </a:endParaRPr>
          </a:p>
        </p:txBody>
      </p:sp>
      <p:sp>
        <p:nvSpPr>
          <p:cNvPr id="4" name="Rounded Rectangle 3"/>
          <p:cNvSpPr/>
          <p:nvPr/>
        </p:nvSpPr>
        <p:spPr>
          <a:xfrm>
            <a:off x="2771800" y="3450772"/>
            <a:ext cx="3312368"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01616571"/>
      </p:ext>
    </p:extLst>
  </p:cSld>
  <p:clrMapOvr>
    <a:masterClrMapping/>
  </p:clrMapOvr>
  <mc:AlternateContent xmlns:mc="http://schemas.openxmlformats.org/markup-compatibility/2006" xmlns:p14="http://schemas.microsoft.com/office/powerpoint/2010/main">
    <mc:Choice Requires="p14">
      <p:transition spd="slow" p14:dur="2000" advTm="73149"/>
    </mc:Choice>
    <mc:Fallback xmlns="">
      <p:transition spd="slow" advTm="73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Comments in the definition</a:t>
            </a:r>
            <a:endParaRPr lang="en-CA" dirty="0"/>
          </a:p>
        </p:txBody>
      </p:sp>
      <p:sp>
        <p:nvSpPr>
          <p:cNvPr id="3" name="Content Placeholder 2"/>
          <p:cNvSpPr>
            <a:spLocks noGrp="1"/>
          </p:cNvSpPr>
          <p:nvPr>
            <p:ph idx="1"/>
          </p:nvPr>
        </p:nvSpPr>
        <p:spPr/>
        <p:txBody>
          <a:bodyPr/>
          <a:lstStyle/>
          <a:p>
            <a:pPr marL="1257300" lvl="3" indent="0">
              <a:buNone/>
            </a:pPr>
            <a:r>
              <a:rPr lang="en-CA" sz="1350" dirty="0" smtClean="0">
                <a:solidFill>
                  <a:srgbClr val="0070C0"/>
                </a:solidFill>
                <a:latin typeface="Consolas" panose="020B0609020204030204" pitchFamily="49" charset="0"/>
                <a:cs typeface="Consolas" panose="020B0609020204030204" pitchFamily="49" charset="0"/>
              </a:rPr>
              <a:t>    // </a:t>
            </a:r>
            <a:r>
              <a:rPr lang="en-CA" sz="1350" dirty="0">
                <a:solidFill>
                  <a:srgbClr val="0070C0"/>
                </a:solidFill>
                <a:latin typeface="Consolas" panose="020B0609020204030204" pitchFamily="49" charset="0"/>
                <a:cs typeface="Consolas" panose="020B0609020204030204" pitchFamily="49" charset="0"/>
              </a:rPr>
              <a:t>4. Repeat the following</a:t>
            </a:r>
            <a:r>
              <a:rPr lang="en-CA" sz="1350" dirty="0" smtClean="0">
                <a:solidFill>
                  <a:srgbClr val="0070C0"/>
                </a:solidFill>
                <a:latin typeface="Consolas" panose="020B0609020204030204" pitchFamily="49" charset="0"/>
                <a:cs typeface="Consolas" panose="020B0609020204030204" pitchFamily="49" charset="0"/>
              </a:rPr>
              <a:t>:</a:t>
            </a:r>
          </a:p>
          <a:p>
            <a:pPr marL="1257300" lvl="3" indent="0">
              <a:buNone/>
            </a:pPr>
            <a:r>
              <a:rPr lang="en-US" sz="1350" dirty="0">
                <a:latin typeface="Consolas" panose="020B0609020204030204" pitchFamily="49" charset="0"/>
                <a:cs typeface="Consolas" panose="020B0609020204030204" pitchFamily="49" charset="0"/>
              </a:rPr>
              <a:t> </a:t>
            </a:r>
            <a:r>
              <a:rPr lang="en-US" sz="1350" dirty="0" smtClean="0">
                <a:latin typeface="Consolas" panose="020B0609020204030204" pitchFamily="49" charset="0"/>
                <a:cs typeface="Consolas" panose="020B0609020204030204" pitchFamily="49" charset="0"/>
              </a:rPr>
              <a:t>   while ( true ) {</a:t>
            </a:r>
          </a:p>
          <a:p>
            <a:pPr marL="1257300" lvl="3" indent="0">
              <a:buNone/>
            </a:pPr>
            <a:r>
              <a:rPr lang="en-US" sz="1350" dirty="0">
                <a:solidFill>
                  <a:srgbClr val="0070C0"/>
                </a:solidFill>
                <a:latin typeface="Consolas" panose="020B0609020204030204" pitchFamily="49" charset="0"/>
                <a:cs typeface="Consolas" panose="020B0609020204030204" pitchFamily="49" charset="0"/>
              </a:rPr>
              <a:t> </a:t>
            </a:r>
            <a:r>
              <a:rPr lang="en-US" sz="1350" dirty="0" smtClean="0">
                <a:solidFill>
                  <a:srgbClr val="0070C0"/>
                </a:solidFill>
                <a:latin typeface="Consolas" panose="020B0609020204030204" pitchFamily="49" charset="0"/>
                <a:cs typeface="Consolas" panose="020B0609020204030204" pitchFamily="49" charset="0"/>
              </a:rPr>
              <a:t>       // 4a. Find r such that m = a*n + r where a &gt;= 0, r &gt;= 0</a:t>
            </a:r>
          </a:p>
          <a:p>
            <a:pPr marL="1257300" lvl="3" indent="0">
              <a:buNone/>
            </a:pPr>
            <a:r>
              <a:rPr lang="en-US" sz="1350" dirty="0">
                <a:latin typeface="Consolas" panose="020B0609020204030204" pitchFamily="49" charset="0"/>
                <a:cs typeface="Consolas" panose="020B0609020204030204" pitchFamily="49" charset="0"/>
              </a:rPr>
              <a:t> </a:t>
            </a:r>
            <a:r>
              <a:rPr lang="en-US" sz="1350" dirty="0" smtClean="0">
                <a:latin typeface="Consolas" panose="020B0609020204030204" pitchFamily="49" charset="0"/>
                <a:cs typeface="Consolas" panose="020B0609020204030204" pitchFamily="49" charset="0"/>
              </a:rPr>
              <a:t>       </a:t>
            </a:r>
            <a:r>
              <a:rPr lang="en-US" sz="1350" dirty="0" err="1" smtClean="0">
                <a:latin typeface="Consolas" panose="020B0609020204030204" pitchFamily="49" charset="0"/>
                <a:cs typeface="Consolas" panose="020B0609020204030204" pitchFamily="49" charset="0"/>
              </a:rPr>
              <a:t>int</a:t>
            </a:r>
            <a:r>
              <a:rPr lang="en-US" sz="1350" dirty="0" smtClean="0">
                <a:latin typeface="Consolas" panose="020B0609020204030204" pitchFamily="49" charset="0"/>
                <a:cs typeface="Consolas" panose="020B0609020204030204" pitchFamily="49" charset="0"/>
              </a:rPr>
              <a:t> r{ </a:t>
            </a:r>
            <a:r>
              <a:rPr lang="en-US" sz="1350" dirty="0" err="1" smtClean="0">
                <a:latin typeface="Consolas" panose="020B0609020204030204" pitchFamily="49" charset="0"/>
                <a:cs typeface="Consolas" panose="020B0609020204030204" pitchFamily="49" charset="0"/>
              </a:rPr>
              <a:t>m%n</a:t>
            </a:r>
            <a:r>
              <a:rPr lang="en-US" sz="1350" dirty="0" smtClean="0">
                <a:latin typeface="Consolas" panose="020B0609020204030204" pitchFamily="49" charset="0"/>
                <a:cs typeface="Consolas" panose="020B0609020204030204" pitchFamily="49" charset="0"/>
              </a:rPr>
              <a:t> };</a:t>
            </a:r>
          </a:p>
          <a:p>
            <a:pPr marL="1257300" lvl="3" indent="0">
              <a:buNone/>
            </a:pPr>
            <a:endParaRPr lang="en-US" sz="1350" dirty="0">
              <a:latin typeface="Consolas" panose="020B0609020204030204" pitchFamily="49" charset="0"/>
              <a:cs typeface="Consolas" panose="020B0609020204030204" pitchFamily="49" charset="0"/>
            </a:endParaRPr>
          </a:p>
          <a:p>
            <a:pPr marL="1257300" lvl="3" indent="0">
              <a:buNone/>
            </a:pPr>
            <a:r>
              <a:rPr lang="en-US" sz="1350" dirty="0" smtClean="0">
                <a:solidFill>
                  <a:srgbClr val="0070C0"/>
                </a:solidFill>
                <a:latin typeface="Consolas" panose="020B0609020204030204" pitchFamily="49" charset="0"/>
                <a:cs typeface="Consolas" panose="020B0609020204030204" pitchFamily="49" charset="0"/>
              </a:rPr>
              <a:t>        // 4b. If r = 0, then </a:t>
            </a:r>
            <a:r>
              <a:rPr lang="en-US" sz="1350" dirty="0" err="1" smtClean="0">
                <a:solidFill>
                  <a:srgbClr val="0070C0"/>
                </a:solidFill>
                <a:latin typeface="Consolas" panose="020B0609020204030204" pitchFamily="49" charset="0"/>
                <a:cs typeface="Consolas" panose="020B0609020204030204" pitchFamily="49" charset="0"/>
              </a:rPr>
              <a:t>gcd</a:t>
            </a:r>
            <a:r>
              <a:rPr lang="en-US" sz="1350" dirty="0" smtClean="0">
                <a:solidFill>
                  <a:srgbClr val="0070C0"/>
                </a:solidFill>
                <a:latin typeface="Consolas" panose="020B0609020204030204" pitchFamily="49" charset="0"/>
                <a:cs typeface="Consolas" panose="020B0609020204030204" pitchFamily="49" charset="0"/>
              </a:rPr>
              <a:t>( m, n ) = n</a:t>
            </a:r>
          </a:p>
          <a:p>
            <a:pPr marL="1257300" lvl="3" indent="0">
              <a:buNone/>
            </a:pPr>
            <a:r>
              <a:rPr lang="en-US" sz="1350" dirty="0">
                <a:latin typeface="Consolas" panose="020B0609020204030204" pitchFamily="49" charset="0"/>
                <a:cs typeface="Consolas" panose="020B0609020204030204" pitchFamily="49" charset="0"/>
              </a:rPr>
              <a:t> </a:t>
            </a:r>
            <a:r>
              <a:rPr lang="en-US" sz="1350" dirty="0" smtClean="0">
                <a:latin typeface="Consolas" panose="020B0609020204030204" pitchFamily="49" charset="0"/>
                <a:cs typeface="Consolas" panose="020B0609020204030204" pitchFamily="49" charset="0"/>
              </a:rPr>
              <a:t>       if ( r == 0 ) {</a:t>
            </a:r>
          </a:p>
          <a:p>
            <a:pPr marL="1257300" lvl="3" indent="0">
              <a:buNone/>
            </a:pPr>
            <a:r>
              <a:rPr lang="en-US" sz="1350" dirty="0">
                <a:latin typeface="Consolas" panose="020B0609020204030204" pitchFamily="49" charset="0"/>
                <a:cs typeface="Consolas" panose="020B0609020204030204" pitchFamily="49" charset="0"/>
              </a:rPr>
              <a:t> </a:t>
            </a:r>
            <a:r>
              <a:rPr lang="en-US" sz="1350" dirty="0" smtClean="0">
                <a:latin typeface="Consolas" panose="020B0609020204030204" pitchFamily="49" charset="0"/>
                <a:cs typeface="Consolas" panose="020B0609020204030204" pitchFamily="49" charset="0"/>
              </a:rPr>
              <a:t>           return n;</a:t>
            </a:r>
          </a:p>
          <a:p>
            <a:pPr marL="1257300" lvl="3" indent="0">
              <a:buNone/>
            </a:pPr>
            <a:r>
              <a:rPr lang="en-US" sz="1350" dirty="0">
                <a:latin typeface="Consolas" panose="020B0609020204030204" pitchFamily="49" charset="0"/>
                <a:cs typeface="Consolas" panose="020B0609020204030204" pitchFamily="49" charset="0"/>
              </a:rPr>
              <a:t> </a:t>
            </a:r>
            <a:r>
              <a:rPr lang="en-US" sz="1350" dirty="0" smtClean="0">
                <a:latin typeface="Consolas" panose="020B0609020204030204" pitchFamily="49" charset="0"/>
                <a:cs typeface="Consolas" panose="020B0609020204030204" pitchFamily="49" charset="0"/>
              </a:rPr>
              <a:t>       }</a:t>
            </a:r>
          </a:p>
          <a:p>
            <a:pPr marL="1257300" lvl="3" indent="0">
              <a:buNone/>
            </a:pPr>
            <a:endParaRPr lang="en-US" sz="1350" dirty="0" smtClean="0">
              <a:latin typeface="Consolas" panose="020B0609020204030204" pitchFamily="49" charset="0"/>
              <a:cs typeface="Consolas" panose="020B0609020204030204" pitchFamily="49" charset="0"/>
            </a:endParaRPr>
          </a:p>
          <a:p>
            <a:pPr marL="1257300" lvl="3" indent="0">
              <a:buNone/>
            </a:pPr>
            <a:r>
              <a:rPr lang="en-US" sz="1350" dirty="0">
                <a:solidFill>
                  <a:srgbClr val="0070C0"/>
                </a:solidFill>
                <a:latin typeface="Consolas" panose="020B0609020204030204" pitchFamily="49" charset="0"/>
                <a:cs typeface="Consolas" panose="020B0609020204030204" pitchFamily="49" charset="0"/>
              </a:rPr>
              <a:t> </a:t>
            </a:r>
            <a:r>
              <a:rPr lang="en-US" sz="1350" dirty="0" smtClean="0">
                <a:solidFill>
                  <a:srgbClr val="0070C0"/>
                </a:solidFill>
                <a:latin typeface="Consolas" panose="020B0609020204030204" pitchFamily="49" charset="0"/>
                <a:cs typeface="Consolas" panose="020B0609020204030204" pitchFamily="49" charset="0"/>
              </a:rPr>
              <a:t>       // 4c. Otherwise, let m &lt;- n and n &lt;- r</a:t>
            </a:r>
            <a:endParaRPr lang="en-US" sz="1350" dirty="0">
              <a:solidFill>
                <a:srgbClr val="0070C0"/>
              </a:solidFill>
              <a:latin typeface="Consolas" panose="020B0609020204030204" pitchFamily="49" charset="0"/>
              <a:cs typeface="Consolas" panose="020B0609020204030204" pitchFamily="49" charset="0"/>
            </a:endParaRPr>
          </a:p>
          <a:p>
            <a:pPr marL="1257300" lvl="3" indent="0">
              <a:buNone/>
            </a:pPr>
            <a:r>
              <a:rPr lang="en-US" sz="1350" dirty="0" smtClean="0">
                <a:latin typeface="Consolas" panose="020B0609020204030204" pitchFamily="49" charset="0"/>
                <a:cs typeface="Consolas" panose="020B0609020204030204" pitchFamily="49" charset="0"/>
              </a:rPr>
              <a:t>        m = n;</a:t>
            </a:r>
          </a:p>
          <a:p>
            <a:pPr marL="1257300" lvl="3" indent="0">
              <a:buNone/>
            </a:pPr>
            <a:r>
              <a:rPr lang="en-US" sz="1350" dirty="0">
                <a:latin typeface="Consolas" panose="020B0609020204030204" pitchFamily="49" charset="0"/>
                <a:cs typeface="Consolas" panose="020B0609020204030204" pitchFamily="49" charset="0"/>
              </a:rPr>
              <a:t> </a:t>
            </a:r>
            <a:r>
              <a:rPr lang="en-US" sz="1350" dirty="0" smtClean="0">
                <a:latin typeface="Consolas" panose="020B0609020204030204" pitchFamily="49" charset="0"/>
                <a:cs typeface="Consolas" panose="020B0609020204030204" pitchFamily="49" charset="0"/>
              </a:rPr>
              <a:t>       n = r;</a:t>
            </a:r>
          </a:p>
          <a:p>
            <a:pPr marL="1257300" lvl="3" indent="0">
              <a:buNone/>
            </a:pPr>
            <a:r>
              <a:rPr lang="en-US" sz="1350" dirty="0">
                <a:latin typeface="Consolas" panose="020B0609020204030204" pitchFamily="49" charset="0"/>
                <a:cs typeface="Consolas" panose="020B0609020204030204" pitchFamily="49" charset="0"/>
              </a:rPr>
              <a:t> </a:t>
            </a:r>
            <a:r>
              <a:rPr lang="en-US" sz="1350" dirty="0" smtClean="0">
                <a:latin typeface="Consolas" panose="020B0609020204030204" pitchFamily="49" charset="0"/>
                <a:cs typeface="Consolas" panose="020B0609020204030204" pitchFamily="49" charset="0"/>
              </a:rPr>
              <a:t>   }</a:t>
            </a:r>
          </a:p>
          <a:p>
            <a:pPr marL="1257300" lvl="3" indent="0">
              <a:buNone/>
            </a:pPr>
            <a:endParaRPr lang="en-US" sz="1350" dirty="0" smtClean="0">
              <a:latin typeface="Consolas" panose="020B0609020204030204" pitchFamily="49" charset="0"/>
              <a:cs typeface="Consolas" panose="020B0609020204030204" pitchFamily="49" charset="0"/>
            </a:endParaRPr>
          </a:p>
          <a:p>
            <a:pPr marL="1257300" lvl="3" indent="0">
              <a:buNone/>
            </a:pPr>
            <a:r>
              <a:rPr lang="en-US" sz="1350" dirty="0">
                <a:solidFill>
                  <a:srgbClr val="0070C0"/>
                </a:solidFill>
                <a:latin typeface="Consolas" panose="020B0609020204030204" pitchFamily="49" charset="0"/>
                <a:cs typeface="Consolas" panose="020B0609020204030204" pitchFamily="49" charset="0"/>
              </a:rPr>
              <a:t> </a:t>
            </a:r>
            <a:r>
              <a:rPr lang="en-US" sz="1350" dirty="0" smtClean="0">
                <a:solidFill>
                  <a:srgbClr val="0070C0"/>
                </a:solidFill>
                <a:latin typeface="Consolas" panose="020B0609020204030204" pitchFamily="49" charset="0"/>
                <a:cs typeface="Consolas" panose="020B0609020204030204" pitchFamily="49" charset="0"/>
              </a:rPr>
              <a:t>   // We should never get here</a:t>
            </a:r>
          </a:p>
          <a:p>
            <a:pPr marL="1257300" lvl="3" indent="0">
              <a:buNone/>
            </a:pPr>
            <a:r>
              <a:rPr lang="en-US" sz="1350" dirty="0" smtClean="0">
                <a:latin typeface="Consolas" panose="020B0609020204030204" pitchFamily="49" charset="0"/>
                <a:cs typeface="Consolas" panose="020B0609020204030204" pitchFamily="49" charset="0"/>
              </a:rPr>
              <a:t>    assert( false );</a:t>
            </a:r>
          </a:p>
          <a:p>
            <a:pPr marL="1257300" lvl="3" indent="0">
              <a:buNone/>
            </a:pPr>
            <a:r>
              <a:rPr lang="en-US" sz="1350" dirty="0" smtClean="0">
                <a:solidFill>
                  <a:srgbClr val="0070C0"/>
                </a:solidFill>
                <a:latin typeface="Consolas" panose="020B0609020204030204" pitchFamily="49" charset="0"/>
                <a:cs typeface="Consolas" panose="020B0609020204030204" pitchFamily="49" charset="0"/>
              </a:rPr>
              <a:t>    // Some </a:t>
            </a:r>
            <a:r>
              <a:rPr lang="en-US" sz="1350" dirty="0">
                <a:solidFill>
                  <a:srgbClr val="0070C0"/>
                </a:solidFill>
                <a:latin typeface="Consolas" panose="020B0609020204030204" pitchFamily="49" charset="0"/>
                <a:cs typeface="Consolas" panose="020B0609020204030204" pitchFamily="49" charset="0"/>
              </a:rPr>
              <a:t>compilers complain if no return statement </a:t>
            </a:r>
            <a:r>
              <a:rPr lang="en-US" sz="1350" dirty="0" smtClean="0">
                <a:solidFill>
                  <a:srgbClr val="0070C0"/>
                </a:solidFill>
                <a:latin typeface="Consolas" panose="020B0609020204030204" pitchFamily="49" charset="0"/>
                <a:cs typeface="Consolas" panose="020B0609020204030204" pitchFamily="49" charset="0"/>
              </a:rPr>
              <a:t>appears</a:t>
            </a:r>
          </a:p>
          <a:p>
            <a:pPr marL="1257300" lvl="3" indent="0">
              <a:buNone/>
            </a:pPr>
            <a:r>
              <a:rPr lang="en-US" sz="1350" dirty="0">
                <a:latin typeface="Consolas" panose="020B0609020204030204" pitchFamily="49" charset="0"/>
                <a:cs typeface="Consolas" panose="020B0609020204030204" pitchFamily="49" charset="0"/>
              </a:rPr>
              <a:t> </a:t>
            </a:r>
            <a:r>
              <a:rPr lang="en-US" sz="1350" dirty="0" smtClean="0">
                <a:latin typeface="Consolas" panose="020B0609020204030204" pitchFamily="49" charset="0"/>
                <a:cs typeface="Consolas" panose="020B0609020204030204" pitchFamily="49" charset="0"/>
              </a:rPr>
              <a:t>   return 0;</a:t>
            </a:r>
          </a:p>
          <a:p>
            <a:pPr marL="1257300" lvl="3" indent="0">
              <a:buNone/>
            </a:pPr>
            <a:r>
              <a:rPr lang="en-US" sz="1350" dirty="0" smtClean="0">
                <a:latin typeface="Consolas" panose="020B0609020204030204" pitchFamily="49" charset="0"/>
                <a:cs typeface="Consolas" panose="020B0609020204030204" pitchFamily="49" charset="0"/>
              </a:rPr>
              <a:t>}</a:t>
            </a:r>
            <a:endParaRPr lang="en-CA" sz="1350" dirty="0">
              <a:latin typeface="Consolas" panose="020B0609020204030204" pitchFamily="49" charset="0"/>
              <a:cs typeface="Consolas" panose="020B0609020204030204" pitchFamily="49" charset="0"/>
            </a:endParaRPr>
          </a:p>
        </p:txBody>
      </p:sp>
      <p:sp>
        <p:nvSpPr>
          <p:cNvPr id="4" name="Rounded Rectangle 3"/>
          <p:cNvSpPr/>
          <p:nvPr/>
        </p:nvSpPr>
        <p:spPr>
          <a:xfrm>
            <a:off x="2051720" y="5301208"/>
            <a:ext cx="5832648" cy="10081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78906116"/>
      </p:ext>
    </p:extLst>
  </p:cSld>
  <p:clrMapOvr>
    <a:masterClrMapping/>
  </p:clrMapOvr>
  <mc:AlternateContent xmlns:mc="http://schemas.openxmlformats.org/markup-compatibility/2006" xmlns:p14="http://schemas.microsoft.com/office/powerpoint/2010/main">
    <mc:Choice Requires="p14">
      <p:transition spd="slow" p14:dur="2000" advTm="80700"/>
    </mc:Choice>
    <mc:Fallback xmlns="">
      <p:transition spd="slow" advTm="80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on comments</a:t>
            </a:r>
            <a:endParaRPr lang="en-CA" dirty="0"/>
          </a:p>
        </p:txBody>
      </p:sp>
      <p:sp>
        <p:nvSpPr>
          <p:cNvPr id="3" name="Content Placeholder 2"/>
          <p:cNvSpPr>
            <a:spLocks noGrp="1"/>
          </p:cNvSpPr>
          <p:nvPr>
            <p:ph idx="1"/>
          </p:nvPr>
        </p:nvSpPr>
        <p:spPr/>
        <p:txBody>
          <a:bodyPr/>
          <a:lstStyle/>
          <a:p>
            <a:r>
              <a:rPr lang="en-US" dirty="0" smtClean="0"/>
              <a:t>Comments should appear before, not after the code in question</a:t>
            </a:r>
          </a:p>
          <a:p>
            <a:pPr marL="1257300" lvl="3" indent="0">
              <a:buNone/>
            </a:pPr>
            <a:r>
              <a:rPr lang="en-US" sz="1400" dirty="0" smtClean="0">
                <a:latin typeface="Consolas" panose="020B0609020204030204" pitchFamily="49" charset="0"/>
              </a:rPr>
              <a:t>if ( </a:t>
            </a:r>
            <a:r>
              <a:rPr lang="en-US" sz="1400" i="1" dirty="0" smtClean="0">
                <a:latin typeface="Consolas" panose="020B0609020204030204" pitchFamily="49" charset="0"/>
              </a:rPr>
              <a:t>some-condition</a:t>
            </a:r>
            <a:r>
              <a:rPr lang="en-US" sz="1400" dirty="0" smtClean="0">
                <a:latin typeface="Consolas" panose="020B0609020204030204" pitchFamily="49" charset="0"/>
              </a:rPr>
              <a:t> ) {</a:t>
            </a:r>
          </a:p>
          <a:p>
            <a:pPr marL="1257300" lvl="3" indent="0">
              <a:buNone/>
            </a:pP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   // The consequent body...</a:t>
            </a:r>
          </a:p>
          <a:p>
            <a:pPr marL="1257300" lvl="3" indent="0">
              <a:buNone/>
            </a:pPr>
            <a:r>
              <a:rPr lang="en-US" sz="1400" dirty="0" smtClean="0">
                <a:latin typeface="Consolas" panose="020B0609020204030204" pitchFamily="49" charset="0"/>
              </a:rPr>
              <a:t>} else {</a:t>
            </a:r>
          </a:p>
          <a:p>
            <a:pPr marL="1257300" lvl="3" indent="0">
              <a:buNone/>
            </a:pP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   // The alternative body...</a:t>
            </a:r>
          </a:p>
          <a:p>
            <a:pPr marL="1257300" lvl="3" indent="0">
              <a:buNone/>
            </a:pPr>
            <a:r>
              <a:rPr lang="en-US" sz="1400" dirty="0" smtClean="0">
                <a:latin typeface="Consolas" panose="020B0609020204030204" pitchFamily="49" charset="0"/>
              </a:rPr>
              <a:t>}</a:t>
            </a:r>
          </a:p>
          <a:p>
            <a:pPr marL="1257300" lvl="3" indent="0">
              <a:buNone/>
            </a:pPr>
            <a:endParaRPr lang="en-US" sz="1400" dirty="0">
              <a:latin typeface="Consolas" panose="020B0609020204030204" pitchFamily="49" charset="0"/>
            </a:endParaRPr>
          </a:p>
          <a:p>
            <a:pPr marL="1257300" lvl="3" indent="0">
              <a:buNone/>
            </a:pPr>
            <a:r>
              <a:rPr lang="en-US" sz="1400" dirty="0" smtClean="0">
                <a:solidFill>
                  <a:srgbClr val="0070C0"/>
                </a:solidFill>
                <a:latin typeface="Consolas" panose="020B0609020204030204" pitchFamily="49" charset="0"/>
              </a:rPr>
              <a:t>// Do not comment this conditional statement here</a:t>
            </a:r>
          </a:p>
          <a:p>
            <a:pPr lvl="0"/>
            <a:r>
              <a:rPr lang="en-US" dirty="0" smtClean="0">
                <a:solidFill>
                  <a:prstClr val="black"/>
                </a:solidFill>
              </a:rPr>
              <a:t>Do not align your comments with the code:</a:t>
            </a:r>
          </a:p>
          <a:p>
            <a:pPr marL="1257300" lvl="3" indent="0">
              <a:buNone/>
            </a:pPr>
            <a:r>
              <a:rPr lang="en-US" sz="1400" dirty="0" smtClean="0">
                <a:latin typeface="Consolas" panose="020B0609020204030204" pitchFamily="49" charset="0"/>
                <a:cs typeface="Consolas" panose="020B0609020204030204" pitchFamily="49" charset="0"/>
              </a:rPr>
              <a:t>while </a:t>
            </a:r>
            <a:r>
              <a:rPr lang="en-US" sz="1400" dirty="0">
                <a:latin typeface="Consolas" panose="020B0609020204030204" pitchFamily="49" charset="0"/>
                <a:cs typeface="Consolas" panose="020B0609020204030204" pitchFamily="49" charset="0"/>
              </a:rPr>
              <a:t>( true ) {</a:t>
            </a:r>
          </a:p>
          <a:p>
            <a:pPr marL="1257300" lvl="3" indent="0">
              <a:buNone/>
            </a:pPr>
            <a:r>
              <a:rPr lang="en-US" sz="1400" dirty="0" smtClean="0">
                <a:solidFill>
                  <a:srgbClr val="0070C0"/>
                </a:solidFill>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a:t>
            </a:r>
            <a:r>
              <a:rPr lang="en-US" sz="1400" dirty="0">
                <a:latin typeface="Consolas" panose="020B0609020204030204" pitchFamily="49" charset="0"/>
                <a:cs typeface="Consolas" panose="020B0609020204030204" pitchFamily="49" charset="0"/>
              </a:rPr>
              <a:t>r{ </a:t>
            </a:r>
            <a:r>
              <a:rPr lang="en-US" sz="1400" dirty="0" err="1">
                <a:latin typeface="Consolas" panose="020B0609020204030204" pitchFamily="49" charset="0"/>
                <a:cs typeface="Consolas" panose="020B0609020204030204" pitchFamily="49" charset="0"/>
              </a:rPr>
              <a:t>m%n</a:t>
            </a: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smtClean="0">
                <a:solidFill>
                  <a:srgbClr val="0070C0"/>
                </a:solidFill>
                <a:latin typeface="Consolas" panose="020B0609020204030204" pitchFamily="49" charset="0"/>
                <a:cs typeface="Consolas" panose="020B0609020204030204" pitchFamily="49" charset="0"/>
              </a:rPr>
              <a:t>// </a:t>
            </a:r>
            <a:r>
              <a:rPr lang="en-US" sz="1400" dirty="0">
                <a:solidFill>
                  <a:srgbClr val="0070C0"/>
                </a:solidFill>
                <a:latin typeface="Consolas" panose="020B0609020204030204" pitchFamily="49" charset="0"/>
                <a:cs typeface="Consolas" panose="020B0609020204030204" pitchFamily="49" charset="0"/>
              </a:rPr>
              <a:t>4a. Find r such that m = a*n + </a:t>
            </a:r>
            <a:r>
              <a:rPr lang="en-US" sz="1400" dirty="0" smtClean="0">
                <a:solidFill>
                  <a:srgbClr val="0070C0"/>
                </a:solidFill>
                <a:latin typeface="Consolas" panose="020B0609020204030204" pitchFamily="49" charset="0"/>
                <a:cs typeface="Consolas" panose="020B0609020204030204" pitchFamily="49" charset="0"/>
              </a:rPr>
              <a:t>r</a:t>
            </a:r>
          </a:p>
          <a:p>
            <a:pPr marL="1257300" lvl="3" indent="0">
              <a:buNone/>
            </a:pPr>
            <a:r>
              <a:rPr lang="en-US" sz="1400" dirty="0">
                <a:solidFill>
                  <a:srgbClr val="0070C0"/>
                </a:solidFill>
                <a:latin typeface="Consolas" panose="020B0609020204030204" pitchFamily="49" charset="0"/>
                <a:cs typeface="Consolas" panose="020B0609020204030204" pitchFamily="49" charset="0"/>
              </a:rPr>
              <a:t> </a:t>
            </a:r>
            <a:r>
              <a:rPr lang="en-US" sz="1400" dirty="0" smtClean="0">
                <a:solidFill>
                  <a:srgbClr val="0070C0"/>
                </a:solidFill>
                <a:latin typeface="Consolas" panose="020B0609020204030204" pitchFamily="49" charset="0"/>
                <a:cs typeface="Consolas" panose="020B0609020204030204" pitchFamily="49" charset="0"/>
              </a:rPr>
              <a:t>                     // </a:t>
            </a:r>
            <a:r>
              <a:rPr lang="en-US" sz="1400" dirty="0">
                <a:solidFill>
                  <a:srgbClr val="0070C0"/>
                </a:solidFill>
                <a:latin typeface="Consolas" panose="020B0609020204030204" pitchFamily="49" charset="0"/>
                <a:cs typeface="Consolas" panose="020B0609020204030204" pitchFamily="49" charset="0"/>
              </a:rPr>
              <a:t> where a &gt;= 0</a:t>
            </a:r>
            <a:r>
              <a:rPr lang="en-US" sz="1400" dirty="0" smtClean="0">
                <a:solidFill>
                  <a:srgbClr val="0070C0"/>
                </a:solidFill>
                <a:latin typeface="Consolas" panose="020B0609020204030204" pitchFamily="49" charset="0"/>
                <a:cs typeface="Consolas" panose="020B0609020204030204" pitchFamily="49" charset="0"/>
              </a:rPr>
              <a:t>, r </a:t>
            </a:r>
            <a:r>
              <a:rPr lang="en-US" sz="1400" dirty="0">
                <a:solidFill>
                  <a:srgbClr val="0070C0"/>
                </a:solidFill>
                <a:latin typeface="Consolas" panose="020B0609020204030204" pitchFamily="49" charset="0"/>
                <a:cs typeface="Consolas" panose="020B0609020204030204" pitchFamily="49" charset="0"/>
              </a:rPr>
              <a:t>&gt;= 0</a:t>
            </a:r>
            <a:r>
              <a:rPr lang="en-US" sz="1400" dirty="0" smtClean="0">
                <a:latin typeface="Consolas" panose="020B0609020204030204" pitchFamily="49" charset="0"/>
                <a:cs typeface="Consolas" panose="020B0609020204030204" pitchFamily="49" charset="0"/>
              </a:rPr>
              <a:t>  </a:t>
            </a:r>
            <a:endParaRPr lang="en-US" sz="1400" dirty="0">
              <a:latin typeface="Consolas" panose="020B0609020204030204" pitchFamily="49" charset="0"/>
              <a:cs typeface="Consolas" panose="020B0609020204030204" pitchFamily="49" charset="0"/>
            </a:endParaRPr>
          </a:p>
          <a:p>
            <a:pPr marL="1257300" lvl="3" indent="0">
              <a:buNone/>
            </a:pPr>
            <a:r>
              <a:rPr lang="en-US" sz="1400" dirty="0" smtClean="0">
                <a:solidFill>
                  <a:srgbClr val="0070C0"/>
                </a:solidFill>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if </a:t>
            </a:r>
            <a:r>
              <a:rPr lang="en-US" sz="1400" dirty="0">
                <a:latin typeface="Consolas" panose="020B0609020204030204" pitchFamily="49" charset="0"/>
                <a:cs typeface="Consolas" panose="020B0609020204030204" pitchFamily="49" charset="0"/>
              </a:rPr>
              <a:t>( r == 0 ) </a:t>
            </a:r>
            <a:r>
              <a:rPr lang="en-US" sz="1400" dirty="0" smtClean="0">
                <a:latin typeface="Consolas" panose="020B0609020204030204" pitchFamily="49" charset="0"/>
                <a:cs typeface="Consolas" panose="020B0609020204030204" pitchFamily="49" charset="0"/>
              </a:rPr>
              <a:t>{   </a:t>
            </a:r>
            <a:r>
              <a:rPr lang="en-US" sz="1400" dirty="0" smtClean="0">
                <a:solidFill>
                  <a:srgbClr val="0070C0"/>
                </a:solidFill>
                <a:latin typeface="Consolas" panose="020B0609020204030204" pitchFamily="49" charset="0"/>
                <a:cs typeface="Consolas" panose="020B0609020204030204" pitchFamily="49" charset="0"/>
              </a:rPr>
              <a:t>// </a:t>
            </a:r>
            <a:r>
              <a:rPr lang="en-US" sz="1400" dirty="0">
                <a:solidFill>
                  <a:srgbClr val="0070C0"/>
                </a:solidFill>
                <a:latin typeface="Consolas" panose="020B0609020204030204" pitchFamily="49" charset="0"/>
                <a:cs typeface="Consolas" panose="020B0609020204030204" pitchFamily="49" charset="0"/>
              </a:rPr>
              <a:t>4b. If r = 0</a:t>
            </a:r>
            <a:r>
              <a:rPr lang="en-US" sz="1400" dirty="0" smtClean="0">
                <a:solidFill>
                  <a:srgbClr val="0070C0"/>
                </a:solidFill>
                <a:latin typeface="Consolas" panose="020B0609020204030204" pitchFamily="49" charset="0"/>
                <a:cs typeface="Consolas" panose="020B0609020204030204" pitchFamily="49" charset="0"/>
              </a:rPr>
              <a:t>,</a:t>
            </a:r>
            <a:endParaRPr lang="en-US" sz="1400" dirty="0">
              <a:latin typeface="Consolas" panose="020B0609020204030204" pitchFamily="49" charset="0"/>
              <a:cs typeface="Consolas" panose="020B0609020204030204" pitchFamily="49" charset="0"/>
            </a:endParaRPr>
          </a:p>
          <a:p>
            <a:pPr marL="1257300" lvl="3" indent="0">
              <a:buNone/>
            </a:pPr>
            <a:r>
              <a:rPr lang="en-US" sz="1400" dirty="0" smtClean="0">
                <a:latin typeface="Consolas" panose="020B0609020204030204" pitchFamily="49" charset="0"/>
                <a:cs typeface="Consolas" panose="020B0609020204030204" pitchFamily="49" charset="0"/>
              </a:rPr>
              <a:t>        </a:t>
            </a:r>
            <a:r>
              <a:rPr lang="en-US" sz="1400" dirty="0">
                <a:latin typeface="Consolas" panose="020B0609020204030204" pitchFamily="49" charset="0"/>
                <a:cs typeface="Consolas" panose="020B0609020204030204" pitchFamily="49" charset="0"/>
              </a:rPr>
              <a:t>return n</a:t>
            </a:r>
            <a:r>
              <a:rPr lang="en-US" sz="1400" dirty="0" smtClean="0">
                <a:latin typeface="Consolas" panose="020B0609020204030204" pitchFamily="49" charset="0"/>
                <a:cs typeface="Consolas" panose="020B0609020204030204" pitchFamily="49" charset="0"/>
              </a:rPr>
              <a:t>;     </a:t>
            </a:r>
            <a:r>
              <a:rPr lang="en-US" sz="1400" dirty="0" smtClean="0">
                <a:solidFill>
                  <a:srgbClr val="0070C0"/>
                </a:solidFill>
                <a:latin typeface="Consolas" panose="020B0609020204030204" pitchFamily="49" charset="0"/>
                <a:cs typeface="Consolas" panose="020B0609020204030204" pitchFamily="49" charset="0"/>
              </a:rPr>
              <a:t>//       then </a:t>
            </a:r>
            <a:r>
              <a:rPr lang="en-US" sz="1400" dirty="0" err="1">
                <a:solidFill>
                  <a:srgbClr val="0070C0"/>
                </a:solidFill>
                <a:latin typeface="Consolas" panose="020B0609020204030204" pitchFamily="49" charset="0"/>
                <a:cs typeface="Consolas" panose="020B0609020204030204" pitchFamily="49" charset="0"/>
              </a:rPr>
              <a:t>gcd</a:t>
            </a:r>
            <a:r>
              <a:rPr lang="en-US" sz="1400" dirty="0">
                <a:solidFill>
                  <a:srgbClr val="0070C0"/>
                </a:solidFill>
                <a:latin typeface="Consolas" panose="020B0609020204030204" pitchFamily="49" charset="0"/>
                <a:cs typeface="Consolas" panose="020B0609020204030204" pitchFamily="49" charset="0"/>
              </a:rPr>
              <a:t>( m, n ) = n</a:t>
            </a:r>
            <a:endParaRPr lang="en-US" sz="1400" dirty="0">
              <a:latin typeface="Consolas" panose="020B0609020204030204" pitchFamily="49" charset="0"/>
              <a:cs typeface="Consolas" panose="020B0609020204030204" pitchFamily="49" charset="0"/>
            </a:endParaRPr>
          </a:p>
          <a:p>
            <a:pPr marL="1257300" lvl="3" indent="0">
              <a:buNone/>
            </a:pPr>
            <a:r>
              <a:rPr lang="en-US" sz="1400" dirty="0" smtClean="0">
                <a:latin typeface="Consolas" panose="020B0609020204030204" pitchFamily="49" charset="0"/>
                <a:cs typeface="Consolas" panose="020B0609020204030204" pitchFamily="49" charset="0"/>
              </a:rPr>
              <a:t>    }</a:t>
            </a:r>
          </a:p>
          <a:p>
            <a:pPr marL="1257300" lvl="3" indent="0">
              <a:buNone/>
            </a:pPr>
            <a:endParaRPr lang="en-US" sz="1400" dirty="0">
              <a:latin typeface="Consolas" panose="020B0609020204030204" pitchFamily="49" charset="0"/>
              <a:cs typeface="Consolas" panose="020B0609020204030204" pitchFamily="49" charset="0"/>
            </a:endParaRPr>
          </a:p>
          <a:p>
            <a:pPr marL="1257300" lvl="3" indent="0">
              <a:buNone/>
            </a:pPr>
            <a:r>
              <a:rPr lang="en-US" sz="1400" dirty="0" smtClean="0">
                <a:latin typeface="Consolas" panose="020B0609020204030204" pitchFamily="49" charset="0"/>
                <a:cs typeface="Consolas" panose="020B0609020204030204" pitchFamily="49" charset="0"/>
              </a:rPr>
              <a:t>    m </a:t>
            </a:r>
            <a:r>
              <a:rPr lang="en-US" sz="1400" dirty="0">
                <a:latin typeface="Consolas" panose="020B0609020204030204" pitchFamily="49" charset="0"/>
                <a:cs typeface="Consolas" panose="020B0609020204030204" pitchFamily="49" charset="0"/>
              </a:rPr>
              <a:t>= n</a:t>
            </a:r>
            <a:r>
              <a:rPr lang="en-US" sz="1400" dirty="0" smtClean="0">
                <a:latin typeface="Consolas" panose="020B0609020204030204" pitchFamily="49" charset="0"/>
                <a:cs typeface="Consolas" panose="020B0609020204030204" pitchFamily="49" charset="0"/>
              </a:rPr>
              <a:t>;            </a:t>
            </a:r>
            <a:r>
              <a:rPr lang="en-US" sz="1400" dirty="0" smtClean="0">
                <a:solidFill>
                  <a:srgbClr val="0070C0"/>
                </a:solidFill>
                <a:latin typeface="Consolas" panose="020B0609020204030204" pitchFamily="49" charset="0"/>
                <a:cs typeface="Consolas" panose="020B0609020204030204" pitchFamily="49" charset="0"/>
              </a:rPr>
              <a:t>// </a:t>
            </a:r>
            <a:r>
              <a:rPr lang="en-US" sz="1400" dirty="0">
                <a:solidFill>
                  <a:srgbClr val="0070C0"/>
                </a:solidFill>
                <a:latin typeface="Consolas" panose="020B0609020204030204" pitchFamily="49" charset="0"/>
                <a:cs typeface="Consolas" panose="020B0609020204030204" pitchFamily="49" charset="0"/>
              </a:rPr>
              <a:t>4c. Otherwise, let m &lt;- n and n &lt;- r</a:t>
            </a:r>
            <a:r>
              <a:rPr lang="en-US" sz="1400" dirty="0" smtClean="0">
                <a:latin typeface="Consolas" panose="020B0609020204030204" pitchFamily="49" charset="0"/>
                <a:cs typeface="Consolas" panose="020B0609020204030204" pitchFamily="49" charset="0"/>
              </a:rPr>
              <a:t>   </a:t>
            </a:r>
            <a:endParaRPr lang="en-US" sz="1400" dirty="0">
              <a:latin typeface="Consolas" panose="020B0609020204030204" pitchFamily="49" charset="0"/>
              <a:cs typeface="Consolas" panose="020B0609020204030204" pitchFamily="49" charset="0"/>
            </a:endParaRPr>
          </a:p>
          <a:p>
            <a:pPr marL="1257300" lvl="3" indent="0">
              <a:buNone/>
            </a:pPr>
            <a:r>
              <a:rPr lang="en-US" sz="1400" dirty="0" smtClean="0">
                <a:latin typeface="Consolas" panose="020B0609020204030204" pitchFamily="49" charset="0"/>
                <a:cs typeface="Consolas" panose="020B0609020204030204" pitchFamily="49" charset="0"/>
              </a:rPr>
              <a:t>    </a:t>
            </a:r>
            <a:r>
              <a:rPr lang="en-US" sz="1400" dirty="0">
                <a:latin typeface="Consolas" panose="020B0609020204030204" pitchFamily="49" charset="0"/>
                <a:cs typeface="Consolas" panose="020B0609020204030204" pitchFamily="49" charset="0"/>
              </a:rPr>
              <a:t>n = r;</a:t>
            </a:r>
          </a:p>
          <a:p>
            <a:pPr marL="1257300" lvl="3" indent="0">
              <a:buNone/>
            </a:pPr>
            <a:r>
              <a:rPr lang="en-US" sz="1400" dirty="0" smtClean="0">
                <a:latin typeface="Consolas" panose="020B0609020204030204" pitchFamily="49" charset="0"/>
                <a:cs typeface="Consolas" panose="020B0609020204030204" pitchFamily="49" charset="0"/>
              </a:rPr>
              <a:t>}</a:t>
            </a:r>
            <a:endParaRPr lang="en-US" sz="1400" dirty="0">
              <a:solidFill>
                <a:prstClr val="black"/>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26341742"/>
      </p:ext>
    </p:extLst>
  </p:cSld>
  <p:clrMapOvr>
    <a:masterClrMapping/>
  </p:clrMapOvr>
  <mc:AlternateContent xmlns:mc="http://schemas.openxmlformats.org/markup-compatibility/2006">
    <mc:Choice xmlns:p14="http://schemas.microsoft.com/office/powerpoint/2010/main" Requires="p14">
      <p:transition spd="slow" p14:dur="2000" advTm="64828"/>
    </mc:Choice>
    <mc:Fallback>
      <p:transition spd="slow" advTm="64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7" end="1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Conditional and repetition statements</a:t>
            </a:r>
            <a:endParaRPr lang="en-CA" dirty="0"/>
          </a:p>
        </p:txBody>
      </p:sp>
      <p:sp>
        <p:nvSpPr>
          <p:cNvPr id="3" name="Content Placeholder 2"/>
          <p:cNvSpPr>
            <a:spLocks noGrp="1"/>
          </p:cNvSpPr>
          <p:nvPr>
            <p:ph idx="1"/>
          </p:nvPr>
        </p:nvSpPr>
        <p:spPr/>
        <p:txBody>
          <a:bodyPr/>
          <a:lstStyle/>
          <a:p>
            <a:r>
              <a:rPr lang="en-US" dirty="0" smtClean="0"/>
              <a:t>Our example doesn’t have </a:t>
            </a:r>
            <a:r>
              <a:rPr lang="en-US" i="1" dirty="0" smtClean="0"/>
              <a:t>interesting</a:t>
            </a:r>
            <a:r>
              <a:rPr lang="en-US" dirty="0" smtClean="0"/>
              <a:t> conditional or repetition statements</a:t>
            </a:r>
          </a:p>
          <a:p>
            <a:pPr marL="1257300" lvl="3" indent="0">
              <a:buNone/>
            </a:pPr>
            <a:r>
              <a:rPr lang="en-US" dirty="0" smtClean="0">
                <a:solidFill>
                  <a:srgbClr val="0070C0"/>
                </a:solidFill>
                <a:latin typeface="Consolas" panose="020B0609020204030204" pitchFamily="49" charset="0"/>
              </a:rPr>
              <a:t>// Summary of the condition, what it tests,</a:t>
            </a:r>
          </a:p>
          <a:p>
            <a:pPr marL="1257300" lvl="3" indent="0">
              <a:buNone/>
            </a:pPr>
            <a:r>
              <a:rPr lang="en-US" dirty="0" smtClean="0">
                <a:solidFill>
                  <a:srgbClr val="0070C0"/>
                </a:solidFill>
                <a:latin typeface="Consolas" panose="020B0609020204030204" pitchFamily="49" charset="0"/>
              </a:rPr>
              <a:t>// and why it is testing it</a:t>
            </a:r>
          </a:p>
          <a:p>
            <a:pPr marL="1257300" lvl="3" indent="0">
              <a:buNone/>
            </a:pPr>
            <a:r>
              <a:rPr lang="en-US" dirty="0" smtClean="0">
                <a:latin typeface="Consolas" panose="020B0609020204030204" pitchFamily="49" charset="0"/>
              </a:rPr>
              <a:t>if ( </a:t>
            </a:r>
            <a:r>
              <a:rPr lang="en-US" i="1" dirty="0" smtClean="0">
                <a:latin typeface="Consolas" panose="020B0609020204030204" pitchFamily="49" charset="0"/>
              </a:rPr>
              <a:t>some-condition</a:t>
            </a:r>
            <a:r>
              <a:rPr lang="en-US" dirty="0" smtClean="0">
                <a:latin typeface="Consolas" panose="020B0609020204030204" pitchFamily="49" charset="0"/>
              </a:rPr>
              <a:t> ) {</a:t>
            </a:r>
          </a:p>
          <a:p>
            <a:pPr marL="1257300" lvl="3" indent="0">
              <a:buNone/>
            </a:pPr>
            <a:r>
              <a:rPr lang="en-US" dirty="0">
                <a:solidFill>
                  <a:srgbClr val="0070C0"/>
                </a:solidFill>
                <a:latin typeface="Consolas" panose="020B0609020204030204" pitchFamily="49" charset="0"/>
              </a:rPr>
              <a:t> </a:t>
            </a:r>
            <a:r>
              <a:rPr lang="en-US" dirty="0" smtClean="0">
                <a:solidFill>
                  <a:srgbClr val="0070C0"/>
                </a:solidFill>
                <a:latin typeface="Consolas" panose="020B0609020204030204" pitchFamily="49" charset="0"/>
              </a:rPr>
              <a:t>   // What to do if the condition is true</a:t>
            </a:r>
          </a:p>
          <a:p>
            <a:pPr marL="1257300" lvl="3" indent="0">
              <a:buNone/>
            </a:pPr>
            <a:r>
              <a:rPr lang="en-US" dirty="0" smtClean="0">
                <a:latin typeface="Consolas" panose="020B0609020204030204" pitchFamily="49" charset="0"/>
              </a:rPr>
              <a:t>} else {</a:t>
            </a:r>
          </a:p>
          <a:p>
            <a:pPr marL="1257300" lvl="3" indent="0">
              <a:buNone/>
            </a:pPr>
            <a:r>
              <a:rPr lang="en-US" dirty="0">
                <a:solidFill>
                  <a:srgbClr val="0070C0"/>
                </a:solidFill>
                <a:latin typeface="Consolas" panose="020B0609020204030204" pitchFamily="49" charset="0"/>
              </a:rPr>
              <a:t> </a:t>
            </a:r>
            <a:r>
              <a:rPr lang="en-US" dirty="0" smtClean="0">
                <a:solidFill>
                  <a:srgbClr val="0070C0"/>
                </a:solidFill>
                <a:latin typeface="Consolas" panose="020B0609020204030204" pitchFamily="49" charset="0"/>
              </a:rPr>
              <a:t>   // What to do if the condition is false</a:t>
            </a:r>
          </a:p>
          <a:p>
            <a:pPr marL="1257300" lvl="3" indent="0">
              <a:buNone/>
            </a:pPr>
            <a:r>
              <a:rPr lang="en-US" dirty="0" smtClean="0">
                <a:latin typeface="Consolas" panose="020B0609020204030204" pitchFamily="49" charset="0"/>
              </a:rPr>
              <a:t>}</a:t>
            </a:r>
          </a:p>
          <a:p>
            <a:pPr marL="1257300" lvl="3" indent="0">
              <a:buNone/>
            </a:pPr>
            <a:endParaRPr lang="en-US" dirty="0">
              <a:latin typeface="Consolas" panose="020B0609020204030204" pitchFamily="49" charset="0"/>
            </a:endParaRPr>
          </a:p>
          <a:p>
            <a:pPr marL="1257300" lvl="3" indent="0">
              <a:buNone/>
            </a:pPr>
            <a:r>
              <a:rPr lang="en-US" dirty="0">
                <a:solidFill>
                  <a:srgbClr val="0070C0"/>
                </a:solidFill>
                <a:latin typeface="Consolas" panose="020B0609020204030204" pitchFamily="49" charset="0"/>
              </a:rPr>
              <a:t>// Summary of the </a:t>
            </a:r>
            <a:r>
              <a:rPr lang="en-US" dirty="0" smtClean="0">
                <a:solidFill>
                  <a:srgbClr val="0070C0"/>
                </a:solidFill>
                <a:latin typeface="Consolas" panose="020B0609020204030204" pitchFamily="49" charset="0"/>
              </a:rPr>
              <a:t>for loop, what it is iterating over,</a:t>
            </a:r>
            <a:endParaRPr lang="en-US" dirty="0">
              <a:solidFill>
                <a:srgbClr val="0070C0"/>
              </a:solidFill>
              <a:latin typeface="Consolas" panose="020B0609020204030204" pitchFamily="49" charset="0"/>
            </a:endParaRPr>
          </a:p>
          <a:p>
            <a:pPr marL="1257300" lvl="3" indent="0">
              <a:buNone/>
            </a:pPr>
            <a:r>
              <a:rPr lang="en-US" dirty="0">
                <a:solidFill>
                  <a:srgbClr val="0070C0"/>
                </a:solidFill>
                <a:latin typeface="Consolas" panose="020B0609020204030204" pitchFamily="49" charset="0"/>
              </a:rPr>
              <a:t>// </a:t>
            </a:r>
            <a:r>
              <a:rPr lang="en-US" dirty="0" smtClean="0">
                <a:solidFill>
                  <a:srgbClr val="0070C0"/>
                </a:solidFill>
                <a:latin typeface="Consolas" panose="020B0609020204030204" pitchFamily="49" charset="0"/>
              </a:rPr>
              <a:t>and why the given range</a:t>
            </a:r>
            <a:endParaRPr lang="en-US" dirty="0">
              <a:solidFill>
                <a:srgbClr val="0070C0"/>
              </a:solidFill>
              <a:latin typeface="Consolas" panose="020B0609020204030204" pitchFamily="49" charset="0"/>
            </a:endParaRPr>
          </a:p>
          <a:p>
            <a:pPr marL="1257300" lvl="3" indent="0">
              <a:buNone/>
            </a:pPr>
            <a:r>
              <a:rPr lang="en-US" dirty="0" smtClean="0">
                <a:latin typeface="Consolas" panose="020B0609020204030204" pitchFamily="49" charset="0"/>
              </a:rPr>
              <a:t>for ( </a:t>
            </a:r>
            <a:r>
              <a:rPr lang="en-US" i="1" dirty="0" smtClean="0">
                <a:latin typeface="Consolas" panose="020B0609020204030204" pitchFamily="49" charset="0"/>
              </a:rPr>
              <a:t>loop-variable declaration</a:t>
            </a:r>
            <a:r>
              <a:rPr lang="en-US" dirty="0" smtClean="0">
                <a:latin typeface="Consolas" panose="020B0609020204030204" pitchFamily="49" charset="0"/>
              </a:rPr>
              <a:t>; </a:t>
            </a:r>
            <a:r>
              <a:rPr lang="en-US" i="1" dirty="0" smtClean="0">
                <a:latin typeface="Consolas" panose="020B0609020204030204" pitchFamily="49" charset="0"/>
              </a:rPr>
              <a:t>condition</a:t>
            </a:r>
            <a:r>
              <a:rPr lang="en-US" dirty="0" smtClean="0">
                <a:latin typeface="Consolas" panose="020B0609020204030204" pitchFamily="49" charset="0"/>
              </a:rPr>
              <a:t>; </a:t>
            </a:r>
            <a:r>
              <a:rPr lang="en-US" i="1" dirty="0" smtClean="0">
                <a:latin typeface="Consolas" panose="020B0609020204030204" pitchFamily="49" charset="0"/>
              </a:rPr>
              <a:t>increment</a:t>
            </a:r>
            <a:r>
              <a:rPr lang="en-US" dirty="0" smtClean="0">
                <a:latin typeface="Consolas" panose="020B0609020204030204" pitchFamily="49" charset="0"/>
              </a:rPr>
              <a:t> </a:t>
            </a:r>
            <a:r>
              <a:rPr lang="en-US" dirty="0">
                <a:latin typeface="Consolas" panose="020B0609020204030204" pitchFamily="49" charset="0"/>
              </a:rPr>
              <a:t>) {</a:t>
            </a:r>
          </a:p>
          <a:p>
            <a:pPr marL="1257300" lvl="3" indent="0">
              <a:buNone/>
            </a:pPr>
            <a:r>
              <a:rPr lang="en-US" dirty="0">
                <a:solidFill>
                  <a:srgbClr val="0070C0"/>
                </a:solidFill>
                <a:latin typeface="Consolas" panose="020B0609020204030204" pitchFamily="49" charset="0"/>
              </a:rPr>
              <a:t>    // What </a:t>
            </a:r>
            <a:r>
              <a:rPr lang="en-US" dirty="0" smtClean="0">
                <a:solidFill>
                  <a:srgbClr val="0070C0"/>
                </a:solidFill>
                <a:latin typeface="Consolas" panose="020B0609020204030204" pitchFamily="49" charset="0"/>
              </a:rPr>
              <a:t>the loop body is to accomplish</a:t>
            </a:r>
            <a:endParaRPr lang="en-US" dirty="0">
              <a:solidFill>
                <a:srgbClr val="0070C0"/>
              </a:solidFill>
              <a:latin typeface="Consolas" panose="020B0609020204030204" pitchFamily="49" charset="0"/>
            </a:endParaRPr>
          </a:p>
          <a:p>
            <a:pPr marL="1257300" lvl="3" indent="0">
              <a:buNone/>
            </a:pPr>
            <a:r>
              <a:rPr lang="en-US" dirty="0" smtClean="0">
                <a:latin typeface="Consolas" panose="020B0609020204030204" pitchFamily="49" charset="0"/>
              </a:rPr>
              <a:t>}</a:t>
            </a:r>
            <a:endParaRPr lang="en-US" dirty="0">
              <a:latin typeface="Consolas" panose="020B0609020204030204" pitchFamily="49" charset="0"/>
            </a:endParaRPr>
          </a:p>
          <a:p>
            <a:pPr marL="1257300" lvl="3" indent="0">
              <a:buNone/>
            </a:pPr>
            <a:endParaRPr lang="en-US" dirty="0" smtClean="0">
              <a:latin typeface="Consolas" panose="020B0609020204030204" pitchFamily="49"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01840841"/>
      </p:ext>
    </p:extLst>
  </p:cSld>
  <p:clrMapOvr>
    <a:masterClrMapping/>
  </p:clrMapOvr>
  <mc:AlternateContent xmlns:mc="http://schemas.openxmlformats.org/markup-compatibility/2006">
    <mc:Choice xmlns:p14="http://schemas.microsoft.com/office/powerpoint/2010/main" Requires="p14">
      <p:transition spd="slow" p14:dur="2000" advTm="60795"/>
    </mc:Choice>
    <mc:Fallback>
      <p:transition spd="slow" advTm="60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Poor comments</a:t>
            </a:r>
            <a:endParaRPr lang="en-CA" dirty="0"/>
          </a:p>
        </p:txBody>
      </p:sp>
      <p:sp>
        <p:nvSpPr>
          <p:cNvPr id="3" name="Content Placeholder 2"/>
          <p:cNvSpPr>
            <a:spLocks noGrp="1"/>
          </p:cNvSpPr>
          <p:nvPr>
            <p:ph idx="1"/>
          </p:nvPr>
        </p:nvSpPr>
        <p:spPr/>
        <p:txBody>
          <a:bodyPr/>
          <a:lstStyle/>
          <a:p>
            <a:r>
              <a:rPr lang="en-CA" dirty="0" smtClean="0"/>
              <a:t>Too many students simply describe what the code does in English</a:t>
            </a:r>
          </a:p>
          <a:p>
            <a:pPr marL="0" indent="0">
              <a:buNone/>
            </a:pPr>
            <a:r>
              <a:rPr lang="en-US" dirty="0" smtClean="0">
                <a:latin typeface="Consolas" panose="020B0609020204030204" pitchFamily="49" charset="0"/>
              </a:rPr>
              <a:t>	// Add 2 to n</a:t>
            </a:r>
          </a:p>
          <a:p>
            <a:pPr marL="0" indent="0">
              <a:buNone/>
            </a:pPr>
            <a:r>
              <a:rPr lang="en-US" dirty="0" smtClean="0">
                <a:latin typeface="Consolas" panose="020B0609020204030204" pitchFamily="49" charset="0"/>
              </a:rPr>
              <a:t>	n += 2;</a:t>
            </a:r>
          </a:p>
          <a:p>
            <a:pPr marL="0" indent="0">
              <a:buNone/>
            </a:pPr>
            <a:endParaRPr lang="en-US" dirty="0"/>
          </a:p>
          <a:p>
            <a:r>
              <a:rPr lang="en-US" dirty="0" smtClean="0"/>
              <a:t>This is more than useless, as any programmer</a:t>
            </a:r>
          </a:p>
          <a:p>
            <a:pPr marL="914400" lvl="1" indent="-457200">
              <a:buFont typeface="+mj-lt"/>
              <a:buAutoNum type="arabicPeriod"/>
            </a:pPr>
            <a:r>
              <a:rPr lang="en-US" dirty="0" smtClean="0"/>
              <a:t>Can obviously see this</a:t>
            </a:r>
          </a:p>
          <a:p>
            <a:pPr marL="914400" lvl="1" indent="-457200">
              <a:buFont typeface="+mj-lt"/>
              <a:buAutoNum type="arabicPeriod"/>
            </a:pPr>
            <a:r>
              <a:rPr lang="en-US" dirty="0" smtClean="0"/>
              <a:t>Now had to waste time reading your comment</a:t>
            </a:r>
          </a:p>
          <a:p>
            <a:pPr marL="914400" lvl="1" indent="-457200">
              <a:buFont typeface="+mj-lt"/>
              <a:buAutoNum type="arabicPeriod"/>
            </a:pPr>
            <a:endParaRPr lang="en-US" dirty="0"/>
          </a:p>
          <a:p>
            <a:pPr marL="514350" indent="-457200"/>
            <a:r>
              <a:rPr lang="en-US" dirty="0" smtClean="0"/>
              <a:t>Instead, use something like:</a:t>
            </a:r>
          </a:p>
          <a:p>
            <a:pPr marL="0" indent="0">
              <a:buNone/>
            </a:pPr>
            <a:r>
              <a:rPr lang="en-US" dirty="0"/>
              <a:t>	</a:t>
            </a:r>
            <a:r>
              <a:rPr lang="en-US" dirty="0">
                <a:latin typeface="Consolas" panose="020B0609020204030204" pitchFamily="49" charset="0"/>
              </a:rPr>
              <a:t>// </a:t>
            </a:r>
            <a:r>
              <a:rPr lang="en-US" dirty="0" smtClean="0">
                <a:latin typeface="Consolas" panose="020B0609020204030204" pitchFamily="49" charset="0"/>
              </a:rPr>
              <a:t>Go on to the next odd integer</a:t>
            </a:r>
            <a:endParaRPr lang="en-US" dirty="0">
              <a:latin typeface="Consolas" panose="020B0609020204030204" pitchFamily="49" charset="0"/>
            </a:endParaRPr>
          </a:p>
          <a:p>
            <a:pPr marL="0" indent="0">
              <a:buNone/>
            </a:pPr>
            <a:r>
              <a:rPr lang="en-US" dirty="0">
                <a:latin typeface="Consolas" panose="020B0609020204030204" pitchFamily="49" charset="0"/>
              </a:rPr>
              <a:t>	n += 2;</a:t>
            </a:r>
          </a:p>
          <a:p>
            <a:pPr marL="514350" indent="-457200"/>
            <a:endParaRPr lang="en-US" dirty="0" smtClean="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59590431"/>
      </p:ext>
    </p:extLst>
  </p:cSld>
  <p:clrMapOvr>
    <a:masterClrMapping/>
  </p:clrMapOvr>
  <mc:AlternateContent xmlns:mc="http://schemas.openxmlformats.org/markup-compatibility/2006" xmlns:p14="http://schemas.microsoft.com/office/powerpoint/2010/main">
    <mc:Choice Requires="p14">
      <p:transition spd="slow" p14:dur="2000" advTm="57471"/>
    </mc:Choice>
    <mc:Fallback xmlns="">
      <p:transition spd="slow" advTm="5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US" dirty="0" smtClean="0"/>
              <a:t>Have an idea as to how to author comments</a:t>
            </a:r>
            <a:endParaRPr lang="en-US" dirty="0"/>
          </a:p>
          <a:p>
            <a:pPr lvl="1"/>
            <a:r>
              <a:rPr lang="en-US" dirty="0" smtClean="0"/>
              <a:t>Understand that there are different types of comments:</a:t>
            </a:r>
          </a:p>
          <a:p>
            <a:pPr lvl="2"/>
            <a:r>
              <a:rPr lang="en-US" dirty="0" smtClean="0"/>
              <a:t>Documentary</a:t>
            </a:r>
          </a:p>
          <a:p>
            <a:pPr lvl="2"/>
            <a:r>
              <a:rPr lang="en-US" dirty="0" smtClean="0"/>
              <a:t>Functional</a:t>
            </a:r>
          </a:p>
          <a:p>
            <a:pPr lvl="2"/>
            <a:r>
              <a:rPr lang="en-US" dirty="0" smtClean="0"/>
              <a:t>Algorithmic</a:t>
            </a:r>
          </a:p>
          <a:p>
            <a:pPr lvl="2"/>
            <a:r>
              <a:rPr lang="en-US" dirty="0" smtClean="0"/>
              <a:t>Explanatory</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xmlns:p14="http://schemas.microsoft.com/office/powerpoint/2010/main">
    <mc:Choice Requires="p14">
      <p:transition spd="slow" p14:dur="2000" advTm="49051"/>
    </mc:Choice>
    <mc:Fallback xmlns="">
      <p:transition spd="slow" advTm="49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[1]	Wikipedia</a:t>
            </a:r>
            <a:r>
              <a:rPr lang="en-US" sz="1800" dirty="0"/>
              <a:t>: </a:t>
            </a:r>
            <a:r>
              <a:rPr lang="en-US" sz="1800" dirty="0" smtClean="0"/>
              <a:t>	https</a:t>
            </a:r>
            <a:r>
              <a:rPr lang="en-US" sz="1800" dirty="0"/>
              <a:t>://en.wikipedia.org/wiki/Comment_(computer_programming)</a:t>
            </a:r>
            <a:endParaRPr lang="en-US" sz="1800" dirty="0" smtClean="0"/>
          </a:p>
          <a:p>
            <a:pPr marL="0" indent="0">
              <a:buNone/>
            </a:pPr>
            <a:endParaRPr lang="en-CA" sz="18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3770"/>
    </mc:Choice>
    <mc:Fallback xmlns="">
      <p:transition spd="slow" advTm="3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68347347"/>
      </p:ext>
    </p:extLst>
  </p:cSld>
  <p:clrMapOvr>
    <a:masterClrMapping/>
  </p:clrMapOvr>
  <mc:AlternateContent xmlns:mc="http://schemas.openxmlformats.org/markup-compatibility/2006" xmlns:p14="http://schemas.microsoft.com/office/powerpoint/2010/main">
    <mc:Choice Requires="p14">
      <p:transition spd="slow" p14:dur="2000" advTm="2339"/>
    </mc:Choice>
    <mc:Fallback xmlns="">
      <p:transition spd="slow" advTm="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510"/>
    </mc:Choice>
    <mc:Fallback xmlns="">
      <p:transition spd="slow" advTm="1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518"/>
    </mc:Choice>
    <mc:Fallback xmlns="">
      <p:transition spd="slow" advTm="3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This is the third in a sequence of six topics on</a:t>
            </a:r>
          </a:p>
          <a:p>
            <a:pPr lvl="1"/>
            <a:r>
              <a:rPr lang="en-US" dirty="0"/>
              <a:t>C assertions</a:t>
            </a:r>
          </a:p>
          <a:p>
            <a:pPr lvl="1"/>
            <a:r>
              <a:rPr lang="en-US" dirty="0" smtClean="0"/>
              <a:t>Code development strategies</a:t>
            </a:r>
          </a:p>
          <a:p>
            <a:pPr lvl="1"/>
            <a:r>
              <a:rPr lang="en-US" dirty="0" smtClean="0"/>
              <a:t>Testing</a:t>
            </a:r>
            <a:endParaRPr lang="en-US" dirty="0"/>
          </a:p>
          <a:p>
            <a:pPr lvl="1"/>
            <a:r>
              <a:rPr lang="en-US" dirty="0" smtClean="0"/>
              <a:t>Commenting your code</a:t>
            </a:r>
          </a:p>
          <a:p>
            <a:pPr lvl="1"/>
            <a:r>
              <a:rPr lang="en-US" dirty="0" smtClean="0"/>
              <a:t>Using print statements for debugging</a:t>
            </a:r>
          </a:p>
          <a:p>
            <a:pPr lvl="1"/>
            <a:r>
              <a:rPr lang="en-US" dirty="0" smtClean="0"/>
              <a:t>Using tracing for debugging</a:t>
            </a:r>
          </a:p>
          <a:p>
            <a:pPr lvl="1"/>
            <a:endParaRPr lang="en-US" dirty="0" smtClean="0"/>
          </a:p>
          <a:p>
            <a:pPr lvl="1"/>
            <a:endParaRPr lang="en-CA" dirty="0" smtClean="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18918"/>
    </mc:Choice>
    <mc:Fallback xmlns="">
      <p:transition spd="slow" advTm="18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topic, we will:</a:t>
            </a:r>
          </a:p>
          <a:p>
            <a:pPr lvl="1"/>
            <a:r>
              <a:rPr lang="en-US" dirty="0" smtClean="0"/>
              <a:t>Describe the purpose of comments</a:t>
            </a:r>
          </a:p>
          <a:p>
            <a:pPr lvl="1"/>
            <a:r>
              <a:rPr lang="en-US" dirty="0" smtClean="0"/>
              <a:t>Look at how comments can be used for</a:t>
            </a:r>
          </a:p>
          <a:p>
            <a:pPr lvl="2"/>
            <a:r>
              <a:rPr lang="en-US" dirty="0" smtClean="0"/>
              <a:t>Documentation</a:t>
            </a:r>
          </a:p>
          <a:p>
            <a:pPr lvl="2"/>
            <a:r>
              <a:rPr lang="en-US" dirty="0" smtClean="0"/>
              <a:t>A description of the functionality</a:t>
            </a:r>
          </a:p>
          <a:p>
            <a:pPr lvl="2"/>
            <a:r>
              <a:rPr lang="en-US" dirty="0" smtClean="0"/>
              <a:t>A description of the algorithm</a:t>
            </a:r>
          </a:p>
          <a:p>
            <a:pPr lvl="2"/>
            <a:r>
              <a:rPr lang="en-US" dirty="0" smtClean="0"/>
              <a:t>Explanations of specific oddities in the code</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0021438"/>
      </p:ext>
    </p:extLst>
  </p:cSld>
  <p:clrMapOvr>
    <a:masterClrMapping/>
  </p:clrMapOvr>
  <mc:AlternateContent xmlns:mc="http://schemas.openxmlformats.org/markup-compatibility/2006" xmlns:p14="http://schemas.microsoft.com/office/powerpoint/2010/main">
    <mc:Choice Requires="p14">
      <p:transition spd="slow" p14:dur="2000" advTm="5096"/>
    </mc:Choice>
    <mc:Fallback xmlns="">
      <p:transition spd="slow" advTm="5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comments</a:t>
            </a:r>
            <a:endParaRPr lang="en-CA" dirty="0"/>
          </a:p>
        </p:txBody>
      </p:sp>
      <p:sp>
        <p:nvSpPr>
          <p:cNvPr id="3" name="Content Placeholder 2"/>
          <p:cNvSpPr>
            <a:spLocks noGrp="1"/>
          </p:cNvSpPr>
          <p:nvPr>
            <p:ph idx="1"/>
          </p:nvPr>
        </p:nvSpPr>
        <p:spPr/>
        <p:txBody>
          <a:bodyPr/>
          <a:lstStyle/>
          <a:p>
            <a:r>
              <a:rPr lang="en-US" dirty="0" smtClean="0"/>
              <a:t>Comments explain to the reader what the code is supposed to accomplish</a:t>
            </a:r>
          </a:p>
          <a:p>
            <a:pPr lvl="1"/>
            <a:r>
              <a:rPr lang="en-US" dirty="0" smtClean="0"/>
              <a:t>Any good programmer can understand what the code is doing</a:t>
            </a:r>
          </a:p>
          <a:p>
            <a:pPr lvl="1"/>
            <a:r>
              <a:rPr lang="en-US" dirty="0" smtClean="0"/>
              <a:t>Comments helps the reader understand why the code is doing what it is doing</a:t>
            </a:r>
          </a:p>
          <a:p>
            <a:pPr lvl="1"/>
            <a:r>
              <a:rPr lang="en-US" dirty="0" smtClean="0"/>
              <a:t>This helps you:</a:t>
            </a:r>
          </a:p>
          <a:p>
            <a:pPr lvl="2"/>
            <a:r>
              <a:rPr lang="en-US" dirty="0" smtClean="0"/>
              <a:t>Know if the code is actually doing what it should be</a:t>
            </a:r>
          </a:p>
          <a:p>
            <a:pPr lvl="2"/>
            <a:r>
              <a:rPr lang="en-US" dirty="0" smtClean="0"/>
              <a:t>Allows programmers to discover bugs more easily</a:t>
            </a:r>
          </a:p>
          <a:p>
            <a:pPr lvl="2"/>
            <a:r>
              <a:rPr lang="en-US" dirty="0" smtClean="0"/>
              <a:t>Allows programmers to extend code</a:t>
            </a:r>
            <a:endParaRPr lang="en-US"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73737336"/>
      </p:ext>
    </p:extLst>
  </p:cSld>
  <p:clrMapOvr>
    <a:masterClrMapping/>
  </p:clrMapOvr>
  <mc:AlternateContent xmlns:mc="http://schemas.openxmlformats.org/markup-compatibility/2006" xmlns:p14="http://schemas.microsoft.com/office/powerpoint/2010/main">
    <mc:Choice Requires="p14">
      <p:transition spd="slow" p14:dur="2000" advTm="46348"/>
    </mc:Choice>
    <mc:Fallback xmlns="">
      <p:transition spd="slow" advTm="46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comments</a:t>
            </a:r>
            <a:endParaRPr lang="en-CA" dirty="0"/>
          </a:p>
        </p:txBody>
      </p:sp>
      <p:sp>
        <p:nvSpPr>
          <p:cNvPr id="3" name="Content Placeholder 2"/>
          <p:cNvSpPr>
            <a:spLocks noGrp="1"/>
          </p:cNvSpPr>
          <p:nvPr>
            <p:ph idx="1"/>
          </p:nvPr>
        </p:nvSpPr>
        <p:spPr>
          <a:xfrm>
            <a:off x="457200" y="1600200"/>
            <a:ext cx="8470900" cy="4525963"/>
          </a:xfrm>
        </p:spPr>
        <p:txBody>
          <a:bodyPr/>
          <a:lstStyle/>
          <a:p>
            <a:r>
              <a:rPr lang="en-CA" dirty="0" smtClean="0"/>
              <a:t>Comments describe the characteristics of a function to the reader</a:t>
            </a:r>
          </a:p>
          <a:p>
            <a:pPr lvl="1"/>
            <a:r>
              <a:rPr lang="en-CA" dirty="0" smtClean="0"/>
              <a:t>These include descriptions that are:</a:t>
            </a:r>
            <a:endParaRPr lang="en-CA" dirty="0">
              <a:latin typeface="Consolas" panose="020B0609020204030204" pitchFamily="49" charset="0"/>
              <a:cs typeface="Consolas" panose="020B0609020204030204" pitchFamily="49" charset="0"/>
            </a:endParaRPr>
          </a:p>
          <a:p>
            <a:pPr lvl="2"/>
            <a:r>
              <a:rPr lang="en-CA" dirty="0"/>
              <a:t>Documentary</a:t>
            </a:r>
          </a:p>
          <a:p>
            <a:pPr lvl="2"/>
            <a:r>
              <a:rPr lang="en-CA" dirty="0"/>
              <a:t>Functional</a:t>
            </a:r>
          </a:p>
          <a:p>
            <a:pPr lvl="2"/>
            <a:r>
              <a:rPr lang="en-CA" dirty="0"/>
              <a:t>Algorithm</a:t>
            </a:r>
          </a:p>
          <a:p>
            <a:pPr lvl="2"/>
            <a:r>
              <a:rPr lang="en-CA" dirty="0" smtClean="0"/>
              <a:t>Explanatory</a:t>
            </a:r>
          </a:p>
          <a:p>
            <a:pPr lvl="1"/>
            <a:endParaRPr lang="en-US" dirty="0" smtClean="0"/>
          </a:p>
          <a:p>
            <a:r>
              <a:rPr lang="en-US" dirty="0" smtClean="0"/>
              <a:t>Comments appear either</a:t>
            </a:r>
          </a:p>
          <a:p>
            <a:pPr lvl="1"/>
            <a:r>
              <a:rPr lang="en-US" dirty="0" smtClean="0"/>
              <a:t>Before the function definition</a:t>
            </a:r>
          </a:p>
          <a:p>
            <a:pPr lvl="1"/>
            <a:r>
              <a:rPr lang="en-US" dirty="0" smtClean="0"/>
              <a:t>Throughout the function definition</a:t>
            </a:r>
            <a:endParaRPr lang="en-US" dirty="0"/>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76475097"/>
      </p:ext>
    </p:extLst>
  </p:cSld>
  <p:clrMapOvr>
    <a:masterClrMapping/>
  </p:clrMapOvr>
  <mc:AlternateContent xmlns:mc="http://schemas.openxmlformats.org/markup-compatibility/2006" xmlns:p14="http://schemas.microsoft.com/office/powerpoint/2010/main">
    <mc:Choice Requires="p14">
      <p:transition spd="slow" p14:dur="2000" advTm="24416"/>
    </mc:Choice>
    <mc:Fallback xmlns="">
      <p:transition spd="slow" advTm="24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Documentary comments</a:t>
            </a:r>
            <a:endParaRPr lang="en-CA" dirty="0"/>
          </a:p>
        </p:txBody>
      </p:sp>
      <p:sp>
        <p:nvSpPr>
          <p:cNvPr id="3" name="Content Placeholder 2"/>
          <p:cNvSpPr>
            <a:spLocks noGrp="1"/>
          </p:cNvSpPr>
          <p:nvPr>
            <p:ph idx="1"/>
          </p:nvPr>
        </p:nvSpPr>
        <p:spPr/>
        <p:txBody>
          <a:bodyPr/>
          <a:lstStyle/>
          <a:p>
            <a:r>
              <a:rPr lang="en-CA" dirty="0"/>
              <a:t>Documentation includes:</a:t>
            </a:r>
          </a:p>
          <a:p>
            <a:pPr lvl="1"/>
            <a:r>
              <a:rPr lang="en-CA" dirty="0"/>
              <a:t>Who was the original author</a:t>
            </a:r>
          </a:p>
          <a:p>
            <a:pPr lvl="1"/>
            <a:r>
              <a:rPr lang="en-CA" dirty="0"/>
              <a:t>When was the file first written</a:t>
            </a:r>
          </a:p>
          <a:p>
            <a:pPr lvl="1"/>
            <a:r>
              <a:rPr lang="en-CA" dirty="0"/>
              <a:t>What is the current version number</a:t>
            </a:r>
          </a:p>
          <a:p>
            <a:pPr lvl="1"/>
            <a:r>
              <a:rPr lang="en-CA" dirty="0"/>
              <a:t>What have been the significant changes </a:t>
            </a:r>
            <a:r>
              <a:rPr lang="en-CA" dirty="0" smtClean="0"/>
              <a:t>made</a:t>
            </a:r>
          </a:p>
          <a:p>
            <a:pPr lvl="1"/>
            <a:endParaRPr lang="en-US" dirty="0"/>
          </a:p>
          <a:p>
            <a:r>
              <a:rPr lang="en-US" dirty="0" smtClean="0"/>
              <a:t>Documentary comments generally appear before the function definition</a:t>
            </a:r>
          </a:p>
          <a:p>
            <a:pPr marL="857250" lvl="2" indent="0">
              <a:buNone/>
            </a:pPr>
            <a:r>
              <a:rPr lang="en-CA" sz="1400" dirty="0">
                <a:latin typeface="Consolas" panose="020B0609020204030204" pitchFamily="49" charset="0"/>
                <a:cs typeface="Consolas" panose="020B0609020204030204" pitchFamily="49" charset="0"/>
              </a:rPr>
              <a:t>// @file      gcd.cpp</a:t>
            </a:r>
          </a:p>
          <a:p>
            <a:pPr marL="857250" lvl="2" indent="0">
              <a:buNone/>
            </a:pPr>
            <a:r>
              <a:rPr lang="en-CA" sz="1400" dirty="0">
                <a:latin typeface="Consolas" panose="020B0609020204030204" pitchFamily="49" charset="0"/>
                <a:cs typeface="Consolas" panose="020B0609020204030204" pitchFamily="49" charset="0"/>
              </a:rPr>
              <a:t>// @author    Hiren Patel</a:t>
            </a:r>
          </a:p>
          <a:p>
            <a:pPr marL="857250" lvl="2" indent="0">
              <a:buNone/>
            </a:pPr>
            <a:r>
              <a:rPr lang="en-CA" sz="1400" dirty="0">
                <a:latin typeface="Consolas" panose="020B0609020204030204" pitchFamily="49" charset="0"/>
                <a:cs typeface="Consolas" panose="020B0609020204030204" pitchFamily="49" charset="0"/>
              </a:rPr>
              <a:t>// @author    Douglas Wilhelm Harder</a:t>
            </a:r>
          </a:p>
          <a:p>
            <a:pPr marL="857250" lvl="2" indent="0">
              <a:buNone/>
            </a:pPr>
            <a:r>
              <a:rPr lang="en-CA" sz="1400" dirty="0">
                <a:latin typeface="Consolas" panose="020B0609020204030204" pitchFamily="49" charset="0"/>
                <a:cs typeface="Consolas" panose="020B0609020204030204" pitchFamily="49" charset="0"/>
              </a:rPr>
              <a:t>// @date      2018-06-19</a:t>
            </a:r>
          </a:p>
          <a:p>
            <a:pPr marL="857250" lvl="2" indent="0">
              <a:buNone/>
            </a:pPr>
            <a:r>
              <a:rPr lang="en-CA" sz="1400" dirty="0">
                <a:latin typeface="Consolas" panose="020B0609020204030204" pitchFamily="49" charset="0"/>
                <a:cs typeface="Consolas" panose="020B0609020204030204" pitchFamily="49" charset="0"/>
              </a:rPr>
              <a:t>// @version   1.3</a:t>
            </a:r>
          </a:p>
          <a:p>
            <a:pPr marL="857250" lvl="2" indent="0">
              <a:buNone/>
            </a:pPr>
            <a:r>
              <a:rPr lang="en-CA" sz="1400" dirty="0">
                <a:latin typeface="Consolas" panose="020B0609020204030204" pitchFamily="49" charset="0"/>
                <a:cs typeface="Consolas" panose="020B0609020204030204" pitchFamily="49" charset="0"/>
              </a:rPr>
              <a:t>// @since 1.3 Correctly deals with negative arguments</a:t>
            </a:r>
          </a:p>
          <a:p>
            <a:pPr marL="857250" lvl="2" indent="0">
              <a:buNone/>
            </a:pPr>
            <a:r>
              <a:rPr lang="en-CA" sz="1400" dirty="0">
                <a:latin typeface="Consolas" panose="020B0609020204030204" pitchFamily="49" charset="0"/>
                <a:cs typeface="Consolas" panose="020B0609020204030204" pitchFamily="49" charset="0"/>
              </a:rPr>
              <a:t>// @since 1.2 Uses 'long' and not 'unsigned long'</a:t>
            </a:r>
          </a:p>
          <a:p>
            <a:pPr marL="857250" lvl="2" indent="0">
              <a:buNone/>
            </a:pPr>
            <a:r>
              <a:rPr lang="en-CA" sz="1400" dirty="0">
                <a:latin typeface="Consolas" panose="020B0609020204030204" pitchFamily="49" charset="0"/>
                <a:cs typeface="Consolas" panose="020B0609020204030204" pitchFamily="49" charset="0"/>
              </a:rPr>
              <a:t>// @since 1.1 Fixed bug when one argument is 0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25568459"/>
      </p:ext>
    </p:extLst>
  </p:cSld>
  <p:clrMapOvr>
    <a:masterClrMapping/>
  </p:clrMapOvr>
  <mc:AlternateContent xmlns:mc="http://schemas.openxmlformats.org/markup-compatibility/2006" xmlns:p14="http://schemas.microsoft.com/office/powerpoint/2010/main">
    <mc:Choice Requires="p14">
      <p:transition spd="slow" p14:dur="2000" advTm="37888"/>
    </mc:Choice>
    <mc:Fallback xmlns="">
      <p:transition spd="slow" advTm="37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Functional comments</a:t>
            </a:r>
            <a:endParaRPr lang="en-CA" dirty="0"/>
          </a:p>
        </p:txBody>
      </p:sp>
      <p:sp>
        <p:nvSpPr>
          <p:cNvPr id="3" name="Content Placeholder 2"/>
          <p:cNvSpPr>
            <a:spLocks noGrp="1"/>
          </p:cNvSpPr>
          <p:nvPr>
            <p:ph idx="1"/>
          </p:nvPr>
        </p:nvSpPr>
        <p:spPr/>
        <p:txBody>
          <a:bodyPr/>
          <a:lstStyle/>
          <a:p>
            <a:r>
              <a:rPr lang="en-CA" dirty="0" smtClean="0"/>
              <a:t>Functionality describe the overall behavior:</a:t>
            </a:r>
          </a:p>
          <a:p>
            <a:pPr lvl="1"/>
            <a:r>
              <a:rPr lang="en-CA" dirty="0" smtClean="0"/>
              <a:t>The types of the parameters and their significance</a:t>
            </a:r>
          </a:p>
          <a:p>
            <a:pPr lvl="2"/>
            <a:r>
              <a:rPr lang="en-CA" dirty="0" smtClean="0"/>
              <a:t>Any restrictions on the arguments</a:t>
            </a:r>
          </a:p>
          <a:p>
            <a:pPr lvl="1"/>
            <a:r>
              <a:rPr lang="en-CA" dirty="0" smtClean="0"/>
              <a:t>What is returned, its type and its relation to the parameters</a:t>
            </a:r>
          </a:p>
          <a:p>
            <a:endParaRPr lang="en-US" dirty="0" smtClean="0"/>
          </a:p>
          <a:p>
            <a:r>
              <a:rPr lang="en-US" dirty="0" smtClean="0"/>
              <a:t>Functional comments appear after documentary comments</a:t>
            </a:r>
            <a:endParaRPr lang="en-CA" dirty="0" smtClean="0"/>
          </a:p>
          <a:p>
            <a:pPr lvl="1"/>
            <a:r>
              <a:rPr lang="en-CA" dirty="0" smtClean="0"/>
              <a:t>Example</a:t>
            </a:r>
            <a:r>
              <a:rPr lang="en-CA" dirty="0"/>
              <a:t>:</a:t>
            </a:r>
          </a:p>
          <a:p>
            <a:pPr marL="800100" lvl="2"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a:t>
            </a:r>
            <a:r>
              <a:rPr lang="en-CA" sz="1400" dirty="0" err="1" smtClean="0">
                <a:latin typeface="Consolas" panose="020B0609020204030204" pitchFamily="49" charset="0"/>
                <a:cs typeface="Consolas" panose="020B0609020204030204" pitchFamily="49" charset="0"/>
              </a:rPr>
              <a:t>param</a:t>
            </a:r>
            <a:r>
              <a:rPr lang="en-CA" sz="1400" dirty="0" smtClean="0">
                <a:latin typeface="Consolas" panose="020B0609020204030204" pitchFamily="49" charset="0"/>
                <a:cs typeface="Consolas" panose="020B0609020204030204" pitchFamily="49" charset="0"/>
              </a:rPr>
              <a:t> m    </a:t>
            </a:r>
            <a:r>
              <a:rPr lang="en-CA" sz="1400" dirty="0" smtClean="0">
                <a:latin typeface="Consolas" panose="020B0609020204030204" pitchFamily="49" charset="0"/>
                <a:cs typeface="Consolas" panose="020B0609020204030204" pitchFamily="49" charset="0"/>
              </a:rPr>
              <a:t>the first integer for which the </a:t>
            </a:r>
            <a:r>
              <a:rPr lang="en-CA" sz="1400" dirty="0" err="1" smtClean="0">
                <a:latin typeface="Consolas" panose="020B0609020204030204" pitchFamily="49" charset="0"/>
                <a:cs typeface="Consolas" panose="020B0609020204030204" pitchFamily="49" charset="0"/>
              </a:rPr>
              <a:t>gcd</a:t>
            </a:r>
            <a:r>
              <a:rPr lang="en-CA" sz="1400" dirty="0" smtClean="0">
                <a:latin typeface="Consolas" panose="020B0609020204030204" pitchFamily="49" charset="0"/>
                <a:cs typeface="Consolas" panose="020B0609020204030204" pitchFamily="49" charset="0"/>
              </a:rPr>
              <a:t> will be calculated</a:t>
            </a:r>
            <a:endParaRPr lang="en-CA" sz="1400" dirty="0">
              <a:latin typeface="Consolas" panose="020B0609020204030204" pitchFamily="49" charset="0"/>
              <a:cs typeface="Consolas" panose="020B0609020204030204" pitchFamily="49" charset="0"/>
            </a:endParaRPr>
          </a:p>
          <a:p>
            <a:pPr marL="800100" lvl="2"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a:t>
            </a:r>
            <a:r>
              <a:rPr lang="en-CA" sz="1400" dirty="0" err="1" smtClean="0">
                <a:latin typeface="Consolas" panose="020B0609020204030204" pitchFamily="49" charset="0"/>
                <a:cs typeface="Consolas" panose="020B0609020204030204" pitchFamily="49" charset="0"/>
              </a:rPr>
              <a:t>param</a:t>
            </a:r>
            <a:r>
              <a:rPr lang="en-CA" sz="1400" dirty="0" smtClean="0">
                <a:latin typeface="Consolas" panose="020B0609020204030204" pitchFamily="49" charset="0"/>
                <a:cs typeface="Consolas" panose="020B0609020204030204" pitchFamily="49" charset="0"/>
              </a:rPr>
              <a:t> n    </a:t>
            </a:r>
            <a:r>
              <a:rPr lang="en-CA" sz="1400" dirty="0" smtClean="0">
                <a:latin typeface="Consolas" panose="020B0609020204030204" pitchFamily="49" charset="0"/>
                <a:cs typeface="Consolas" panose="020B0609020204030204" pitchFamily="49" charset="0"/>
              </a:rPr>
              <a:t>the second integer for which the </a:t>
            </a:r>
            <a:r>
              <a:rPr lang="en-CA" sz="1400" dirty="0" err="1" smtClean="0">
                <a:latin typeface="Consolas" panose="020B0609020204030204" pitchFamily="49" charset="0"/>
                <a:cs typeface="Consolas" panose="020B0609020204030204" pitchFamily="49" charset="0"/>
              </a:rPr>
              <a:t>gcd</a:t>
            </a:r>
            <a:r>
              <a:rPr lang="en-CA" sz="1400" dirty="0" smtClean="0">
                <a:latin typeface="Consolas" panose="020B0609020204030204" pitchFamily="49" charset="0"/>
                <a:cs typeface="Consolas" panose="020B0609020204030204" pitchFamily="49" charset="0"/>
              </a:rPr>
              <a:t> will be calculated</a:t>
            </a:r>
            <a:endParaRPr lang="en-CA" sz="1400" dirty="0">
              <a:latin typeface="Consolas" panose="020B0609020204030204" pitchFamily="49" charset="0"/>
              <a:cs typeface="Consolas" panose="020B0609020204030204" pitchFamily="49" charset="0"/>
            </a:endParaRPr>
          </a:p>
          <a:p>
            <a:pPr marL="800100" lvl="2"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@returns    the greatest-common divisor (gcd) of the integers m and n</a:t>
            </a:r>
          </a:p>
          <a:p>
            <a:pPr marL="800100" lvl="2" indent="0">
              <a:buNone/>
            </a:pPr>
            <a:r>
              <a:rPr lang="en-CA" sz="1400" dirty="0" smtClean="0">
                <a:latin typeface="Consolas" panose="020B0609020204030204" pitchFamily="49" charset="0"/>
                <a:cs typeface="Consolas" panose="020B0609020204030204" pitchFamily="49" charset="0"/>
              </a:rPr>
              <a:t>//              - the gcd will always be a positive integer &gt;= 0</a:t>
            </a:r>
            <a:endParaRPr lang="en-CA" sz="1400" dirty="0">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81259623"/>
      </p:ext>
    </p:extLst>
  </p:cSld>
  <p:clrMapOvr>
    <a:masterClrMapping/>
  </p:clrMapOvr>
  <mc:AlternateContent xmlns:mc="http://schemas.openxmlformats.org/markup-compatibility/2006" xmlns:p14="http://schemas.microsoft.com/office/powerpoint/2010/main">
    <mc:Choice Requires="p14">
      <p:transition spd="slow" p14:dur="2000" advTm="46504"/>
    </mc:Choice>
    <mc:Fallback xmlns="">
      <p:transition spd="slow" advTm="46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Algorithmic comments</a:t>
            </a:r>
            <a:endParaRPr lang="en-CA" dirty="0"/>
          </a:p>
        </p:txBody>
      </p:sp>
      <p:sp>
        <p:nvSpPr>
          <p:cNvPr id="3" name="Content Placeholder 2"/>
          <p:cNvSpPr>
            <a:spLocks noGrp="1"/>
          </p:cNvSpPr>
          <p:nvPr>
            <p:ph idx="1"/>
          </p:nvPr>
        </p:nvSpPr>
        <p:spPr>
          <a:xfrm>
            <a:off x="457200" y="1600200"/>
            <a:ext cx="8470900" cy="4525963"/>
          </a:xfrm>
        </p:spPr>
        <p:txBody>
          <a:bodyPr/>
          <a:lstStyle/>
          <a:p>
            <a:r>
              <a:rPr lang="en-CA" dirty="0"/>
              <a:t>Most functions implement some form of algorithm</a:t>
            </a:r>
          </a:p>
          <a:p>
            <a:pPr lvl="1"/>
            <a:r>
              <a:rPr lang="en-CA" dirty="0"/>
              <a:t>What is the algorithm being used</a:t>
            </a:r>
          </a:p>
          <a:p>
            <a:pPr lvl="1"/>
            <a:r>
              <a:rPr lang="en-CA" dirty="0"/>
              <a:t>Are there any modifications?</a:t>
            </a:r>
          </a:p>
          <a:p>
            <a:pPr lvl="1"/>
            <a:r>
              <a:rPr lang="en-CA" dirty="0"/>
              <a:t>Are there any optimizations that implemented here?</a:t>
            </a:r>
          </a:p>
          <a:p>
            <a:pPr lvl="1"/>
            <a:r>
              <a:rPr lang="en-CA" dirty="0"/>
              <a:t>What steps, if any, are made specifically to deal with C++ types?</a:t>
            </a:r>
          </a:p>
          <a:p>
            <a:pPr lvl="1"/>
            <a:r>
              <a:rPr lang="en-CA" dirty="0"/>
              <a:t>Additional </a:t>
            </a:r>
            <a:r>
              <a:rPr lang="en-CA" dirty="0" smtClean="0"/>
              <a:t>details, references </a:t>
            </a:r>
            <a:r>
              <a:rPr lang="en-CA" dirty="0"/>
              <a:t>and comments</a:t>
            </a:r>
          </a:p>
          <a:p>
            <a:pPr lvl="1"/>
            <a:endParaRPr lang="en-CA" dirty="0"/>
          </a:p>
          <a:p>
            <a:r>
              <a:rPr lang="en-CA" dirty="0"/>
              <a:t>Example:</a:t>
            </a:r>
          </a:p>
          <a:p>
            <a:pPr marL="800100" lvl="2" indent="0">
              <a:buNone/>
            </a:pPr>
            <a:r>
              <a:rPr lang="en-US" sz="1400" dirty="0" smtClean="0">
                <a:latin typeface="Consolas" panose="020B0609020204030204" pitchFamily="49" charset="0"/>
                <a:cs typeface="Consolas" panose="020B0609020204030204" pitchFamily="49" charset="0"/>
              </a:rPr>
              <a:t>// We will implement the Euclidean algorithm</a:t>
            </a:r>
            <a:endParaRPr lang="en-CA" sz="1400" dirty="0" smtClean="0">
              <a:latin typeface="Consolas" panose="020B0609020204030204" pitchFamily="49" charset="0"/>
              <a:cs typeface="Consolas" panose="020B0609020204030204" pitchFamily="49" charset="0"/>
            </a:endParaRPr>
          </a:p>
          <a:p>
            <a:pPr marL="800100" lvl="2" indent="0">
              <a:buNone/>
            </a:pPr>
            <a:r>
              <a:rPr lang="en-CA" sz="1400" dirty="0" smtClean="0">
                <a:latin typeface="Consolas" panose="020B0609020204030204" pitchFamily="49" charset="0"/>
                <a:cs typeface="Consolas" panose="020B0609020204030204" pitchFamily="49" charset="0"/>
              </a:rPr>
              <a:t>//   1</a:t>
            </a:r>
            <a:r>
              <a:rPr lang="en-CA" sz="1400" dirty="0">
                <a:latin typeface="Consolas" panose="020B0609020204030204" pitchFamily="49" charset="0"/>
                <a:cs typeface="Consolas" panose="020B0609020204030204" pitchFamily="49" charset="0"/>
              </a:rPr>
              <a:t>. If m or n is negative, make them positive--take the absolute value</a:t>
            </a:r>
          </a:p>
          <a:p>
            <a:pPr marL="800100" lvl="2"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2</a:t>
            </a:r>
            <a:r>
              <a:rPr lang="en-CA" sz="1400" dirty="0">
                <a:latin typeface="Consolas" panose="020B0609020204030204" pitchFamily="49" charset="0"/>
                <a:cs typeface="Consolas" panose="020B0609020204030204" pitchFamily="49" charset="0"/>
              </a:rPr>
              <a:t>. If m = n, </a:t>
            </a:r>
            <a:r>
              <a:rPr lang="en-CA" sz="1400" dirty="0" err="1">
                <a:latin typeface="Consolas" panose="020B0609020204030204" pitchFamily="49" charset="0"/>
                <a:cs typeface="Consolas" panose="020B0609020204030204" pitchFamily="49" charset="0"/>
              </a:rPr>
              <a:t>gcd</a:t>
            </a:r>
            <a:r>
              <a:rPr lang="en-CA" sz="1400" dirty="0">
                <a:latin typeface="Consolas" panose="020B0609020204030204" pitchFamily="49" charset="0"/>
                <a:cs typeface="Consolas" panose="020B0609020204030204" pitchFamily="49" charset="0"/>
              </a:rPr>
              <a:t>(m, n) = m, so return m</a:t>
            </a:r>
          </a:p>
          <a:p>
            <a:pPr marL="800100" lvl="2"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3</a:t>
            </a:r>
            <a:r>
              <a:rPr lang="en-CA" sz="1400" dirty="0">
                <a:latin typeface="Consolas" panose="020B0609020204030204" pitchFamily="49" charset="0"/>
                <a:cs typeface="Consolas" panose="020B0609020204030204" pitchFamily="49" charset="0"/>
              </a:rPr>
              <a:t>. If m &lt; n, swap m and n so that m &gt;= n</a:t>
            </a:r>
          </a:p>
          <a:p>
            <a:pPr marL="800100" lvl="2"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4</a:t>
            </a:r>
            <a:r>
              <a:rPr lang="en-CA" sz="1400" dirty="0">
                <a:latin typeface="Consolas" panose="020B0609020204030204" pitchFamily="49" charset="0"/>
                <a:cs typeface="Consolas" panose="020B0609020204030204" pitchFamily="49" charset="0"/>
              </a:rPr>
              <a:t>. Repeat the following:</a:t>
            </a:r>
          </a:p>
          <a:p>
            <a:pPr marL="800100" lvl="2"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a. Find </a:t>
            </a:r>
            <a:r>
              <a:rPr lang="en-CA" sz="1400" dirty="0" smtClean="0">
                <a:latin typeface="Consolas" panose="020B0609020204030204" pitchFamily="49" charset="0"/>
                <a:cs typeface="Consolas" panose="020B0609020204030204" pitchFamily="49" charset="0"/>
              </a:rPr>
              <a:t>r </a:t>
            </a:r>
            <a:r>
              <a:rPr lang="en-CA" sz="1400" dirty="0">
                <a:latin typeface="Consolas" panose="020B0609020204030204" pitchFamily="49" charset="0"/>
                <a:cs typeface="Consolas" panose="020B0609020204030204" pitchFamily="49" charset="0"/>
              </a:rPr>
              <a:t>such that m = a*n + r</a:t>
            </a:r>
          </a:p>
          <a:p>
            <a:pPr marL="800100" lvl="2"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b. If r = 0, then </a:t>
            </a:r>
            <a:r>
              <a:rPr lang="en-CA" sz="1400" dirty="0" err="1">
                <a:latin typeface="Consolas" panose="020B0609020204030204" pitchFamily="49" charset="0"/>
                <a:cs typeface="Consolas" panose="020B0609020204030204" pitchFamily="49" charset="0"/>
              </a:rPr>
              <a:t>gcd</a:t>
            </a:r>
            <a:r>
              <a:rPr lang="en-CA" sz="1400" dirty="0">
                <a:latin typeface="Consolas" panose="020B0609020204030204" pitchFamily="49" charset="0"/>
                <a:cs typeface="Consolas" panose="020B0609020204030204" pitchFamily="49" charset="0"/>
              </a:rPr>
              <a:t>( m, n ) = n</a:t>
            </a:r>
          </a:p>
          <a:p>
            <a:pPr marL="800100" lvl="2"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c. Otherwise, let m take the value n and let n take the value </a:t>
            </a:r>
            <a:r>
              <a:rPr lang="en-CA" sz="1400" dirty="0" smtClean="0">
                <a:latin typeface="Consolas" panose="020B0609020204030204" pitchFamily="49" charset="0"/>
                <a:cs typeface="Consolas" panose="020B0609020204030204" pitchFamily="49" charset="0"/>
              </a:rPr>
              <a:t>r</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a:latin typeface="Consolas" panose="020B0609020204030204" pitchFamily="49" charset="0"/>
                <a:cs typeface="Consolas" panose="020B0609020204030204" pitchFamily="49" charset="0"/>
              </a:rPr>
              <a:t>See https://en.wikipedia.org/wiki/Euclidean_algorithm</a:t>
            </a:r>
            <a:endParaRPr lang="en-CA" sz="1400" dirty="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34093415"/>
      </p:ext>
    </p:extLst>
  </p:cSld>
  <p:clrMapOvr>
    <a:masterClrMapping/>
  </p:clrMapOvr>
  <mc:AlternateContent xmlns:mc="http://schemas.openxmlformats.org/markup-compatibility/2006" xmlns:p14="http://schemas.microsoft.com/office/powerpoint/2010/main">
    <mc:Choice Requires="p14">
      <p:transition spd="slow" p14:dur="2000" advTm="57234"/>
    </mc:Choice>
    <mc:Fallback xmlns="">
      <p:transition spd="slow" advTm="57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Explanatory comments</a:t>
            </a:r>
            <a:endParaRPr lang="en-CA" dirty="0"/>
          </a:p>
        </p:txBody>
      </p:sp>
      <p:sp>
        <p:nvSpPr>
          <p:cNvPr id="3" name="Content Placeholder 2"/>
          <p:cNvSpPr>
            <a:spLocks noGrp="1"/>
          </p:cNvSpPr>
          <p:nvPr>
            <p:ph idx="1"/>
          </p:nvPr>
        </p:nvSpPr>
        <p:spPr/>
        <p:txBody>
          <a:bodyPr/>
          <a:lstStyle/>
          <a:p>
            <a:r>
              <a:rPr lang="en-US" dirty="0" smtClean="0"/>
              <a:t>Explanatory comments generally appear in the function definition and describe why something that may be peculiar is done</a:t>
            </a:r>
          </a:p>
          <a:p>
            <a:pPr lvl="1"/>
            <a:r>
              <a:rPr lang="en-US" dirty="0" smtClean="0"/>
              <a:t>It may emphasize special cases or compiler dependent issues</a:t>
            </a: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12319654"/>
      </p:ext>
    </p:extLst>
  </p:cSld>
  <p:clrMapOvr>
    <a:masterClrMapping/>
  </p:clrMapOvr>
  <mc:AlternateContent xmlns:mc="http://schemas.openxmlformats.org/markup-compatibility/2006" xmlns:p14="http://schemas.microsoft.com/office/powerpoint/2010/main">
    <mc:Choice Requires="p14">
      <p:transition spd="slow" p14:dur="2000" advTm="30609"/>
    </mc:Choice>
    <mc:Fallback xmlns="">
      <p:transition spd="slow" advTm="30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4|6.1|5.3"/>
</p:tagLst>
</file>

<file path=ppt/tags/tag2.xml><?xml version="1.0" encoding="utf-8"?>
<p:tagLst xmlns:a="http://schemas.openxmlformats.org/drawingml/2006/main" xmlns:r="http://schemas.openxmlformats.org/officeDocument/2006/relationships" xmlns:p="http://schemas.openxmlformats.org/presentationml/2006/main">
  <p:tag name="TIMING" val="|7.1|10.1"/>
</p:tagLst>
</file>

<file path=ppt/tags/tag3.xml><?xml version="1.0" encoding="utf-8"?>
<p:tagLst xmlns:a="http://schemas.openxmlformats.org/drawingml/2006/main" xmlns:r="http://schemas.openxmlformats.org/officeDocument/2006/relationships" xmlns:p="http://schemas.openxmlformats.org/presentationml/2006/main">
  <p:tag name="TIMING" val="|22.9"/>
</p:tagLst>
</file>

<file path=ppt/tags/tag4.xml><?xml version="1.0" encoding="utf-8"?>
<p:tagLst xmlns:a="http://schemas.openxmlformats.org/drawingml/2006/main" xmlns:r="http://schemas.openxmlformats.org/officeDocument/2006/relationships" xmlns:p="http://schemas.openxmlformats.org/presentationml/2006/main">
  <p:tag name="TIMING" val="|4.9|18.5|9.4"/>
</p:tagLst>
</file>

<file path=ppt/tags/tag5.xml><?xml version="1.0" encoding="utf-8"?>
<p:tagLst xmlns:a="http://schemas.openxmlformats.org/drawingml/2006/main" xmlns:r="http://schemas.openxmlformats.org/officeDocument/2006/relationships" xmlns:p="http://schemas.openxmlformats.org/presentationml/2006/main">
  <p:tag name="TIMING" val="|5.4|4.9|4.2|4.3|9.2|7.4"/>
</p:tagLst>
</file>

<file path=ppt/tags/tag6.xml><?xml version="1.0" encoding="utf-8"?>
<p:tagLst xmlns:a="http://schemas.openxmlformats.org/drawingml/2006/main" xmlns:r="http://schemas.openxmlformats.org/officeDocument/2006/relationships" xmlns:p="http://schemas.openxmlformats.org/presentationml/2006/main">
  <p:tag name="TIMING" val="|34.6"/>
</p:tagLst>
</file>

<file path=ppt/tags/tag7.xml><?xml version="1.0" encoding="utf-8"?>
<p:tagLst xmlns:a="http://schemas.openxmlformats.org/drawingml/2006/main" xmlns:r="http://schemas.openxmlformats.org/officeDocument/2006/relationships" xmlns:p="http://schemas.openxmlformats.org/presentationml/2006/main">
  <p:tag name="TIMING" val="|14.2"/>
</p:tagLst>
</file>

<file path=ppt/tags/tag8.xml><?xml version="1.0" encoding="utf-8"?>
<p:tagLst xmlns:a="http://schemas.openxmlformats.org/drawingml/2006/main" xmlns:r="http://schemas.openxmlformats.org/officeDocument/2006/relationships" xmlns:p="http://schemas.openxmlformats.org/presentationml/2006/main">
  <p:tag name="TIMING" val="|22.3"/>
</p:tagLst>
</file>

<file path=ppt/tags/tag9.xml><?xml version="1.0" encoding="utf-8"?>
<p:tagLst xmlns:a="http://schemas.openxmlformats.org/drawingml/2006/main" xmlns:r="http://schemas.openxmlformats.org/officeDocument/2006/relationships" xmlns:p="http://schemas.openxmlformats.org/presentationml/2006/main">
  <p:tag name="TIMING" val="|16.8|17.7"/>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98518</TotalTime>
  <Words>1280</Words>
  <Application>Microsoft Office PowerPoint</Application>
  <PresentationFormat>On-screen Show (4:3)</PresentationFormat>
  <Paragraphs>192</Paragraphs>
  <Slides>19</Slides>
  <Notes>0</Notes>
  <HiddenSlides>0</HiddenSlides>
  <MMClips>19</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Custom Design</vt:lpstr>
      <vt:lpstr>Writing comments</vt:lpstr>
      <vt:lpstr>Outline</vt:lpstr>
      <vt:lpstr>Outline</vt:lpstr>
      <vt:lpstr>Purpose of comments</vt:lpstr>
      <vt:lpstr>Purpose of comments</vt:lpstr>
      <vt:lpstr>Documentary comments</vt:lpstr>
      <vt:lpstr>Functional comments</vt:lpstr>
      <vt:lpstr>Algorithmic comments</vt:lpstr>
      <vt:lpstr>Explanatory comments</vt:lpstr>
      <vt:lpstr>Comments in the definition</vt:lpstr>
      <vt:lpstr>Comments in the definition</vt:lpstr>
      <vt:lpstr>Comments on comments</vt:lpstr>
      <vt:lpstr>Conditional and repetition statements</vt:lpstr>
      <vt:lpstr>Poor comments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1668</cp:revision>
  <dcterms:created xsi:type="dcterms:W3CDTF">2009-09-11T23:00:44Z</dcterms:created>
  <dcterms:modified xsi:type="dcterms:W3CDTF">2020-07-23T17:00:14Z</dcterms:modified>
</cp:coreProperties>
</file>